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1" r:id="rId3"/>
    <p:sldId id="301" r:id="rId4"/>
    <p:sldId id="302" r:id="rId5"/>
    <p:sldId id="313" r:id="rId6"/>
    <p:sldId id="303" r:id="rId7"/>
    <p:sldId id="304" r:id="rId8"/>
    <p:sldId id="310" r:id="rId9"/>
    <p:sldId id="314" r:id="rId10"/>
    <p:sldId id="260" r:id="rId11"/>
    <p:sldId id="261" r:id="rId12"/>
    <p:sldId id="262" r:id="rId13"/>
    <p:sldId id="263" r:id="rId14"/>
    <p:sldId id="264" r:id="rId15"/>
    <p:sldId id="274" r:id="rId16"/>
    <p:sldId id="275" r:id="rId17"/>
    <p:sldId id="276" r:id="rId18"/>
    <p:sldId id="277" r:id="rId19"/>
    <p:sldId id="279" r:id="rId20"/>
    <p:sldId id="278" r:id="rId21"/>
    <p:sldId id="312" r:id="rId22"/>
    <p:sldId id="292" r:id="rId23"/>
    <p:sldId id="293" r:id="rId24"/>
    <p:sldId id="294" r:id="rId25"/>
    <p:sldId id="295" r:id="rId26"/>
    <p:sldId id="297" r:id="rId27"/>
    <p:sldId id="298" r:id="rId28"/>
    <p:sldId id="299" r:id="rId29"/>
    <p:sldId id="300" r:id="rId30"/>
    <p:sldId id="305" r:id="rId31"/>
    <p:sldId id="306" r:id="rId32"/>
    <p:sldId id="307" r:id="rId33"/>
    <p:sldId id="308" r:id="rId34"/>
    <p:sldId id="30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9217"/>
  </p:normalViewPr>
  <p:slideViewPr>
    <p:cSldViewPr snapToGrid="0" snapToObjects="1">
      <p:cViewPr varScale="1">
        <p:scale>
          <a:sx n="102" d="100"/>
          <a:sy n="102" d="100"/>
        </p:scale>
        <p:origin x="1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BDC4A-A884-F44F-88A3-F5EA626952E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6B2E0D02-8EC6-9346-9A40-5B5874CEA5FC}">
      <dgm:prSet/>
      <dgm:spPr/>
      <dgm:t>
        <a:bodyPr/>
        <a:lstStyle/>
        <a:p>
          <a:pPr rtl="0"/>
          <a:r>
            <a:rPr lang="en-US" dirty="0" smtClean="0"/>
            <a:t>Build </a:t>
          </a:r>
          <a:endParaRPr lang="en-US" dirty="0"/>
        </a:p>
      </dgm:t>
    </dgm:pt>
    <dgm:pt modelId="{B46AE4E1-8E75-6F4C-B3D9-F66FDCB6E003}" type="parTrans" cxnId="{DDCC7A8B-EC3F-E042-B557-1580C866978E}">
      <dgm:prSet/>
      <dgm:spPr/>
      <dgm:t>
        <a:bodyPr/>
        <a:lstStyle/>
        <a:p>
          <a:endParaRPr lang="en-US"/>
        </a:p>
      </dgm:t>
    </dgm:pt>
    <dgm:pt modelId="{058D4961-7B16-9A4E-9D16-756BD24E1E24}" type="sibTrans" cxnId="{DDCC7A8B-EC3F-E042-B557-1580C866978E}">
      <dgm:prSet/>
      <dgm:spPr/>
      <dgm:t>
        <a:bodyPr/>
        <a:lstStyle/>
        <a:p>
          <a:endParaRPr lang="en-US"/>
        </a:p>
      </dgm:t>
    </dgm:pt>
    <dgm:pt modelId="{6CBD529D-1E85-B742-84F6-66E21866CD9B}">
      <dgm:prSet/>
      <dgm:spPr/>
      <dgm:t>
        <a:bodyPr/>
        <a:lstStyle/>
        <a:p>
          <a:pPr rtl="0"/>
          <a:r>
            <a:rPr lang="en-US" dirty="0" smtClean="0"/>
            <a:t>Integrate</a:t>
          </a:r>
          <a:endParaRPr lang="en-US" dirty="0"/>
        </a:p>
      </dgm:t>
    </dgm:pt>
    <dgm:pt modelId="{7C803AAE-DB77-0043-893F-42329119B4C4}" type="parTrans" cxnId="{FE47E822-9075-A344-8B56-EB96BF91EF08}">
      <dgm:prSet/>
      <dgm:spPr/>
      <dgm:t>
        <a:bodyPr/>
        <a:lstStyle/>
        <a:p>
          <a:endParaRPr lang="en-US"/>
        </a:p>
      </dgm:t>
    </dgm:pt>
    <dgm:pt modelId="{3AF6B0CF-2F33-B745-A5B2-4365C70C9161}" type="sibTrans" cxnId="{FE47E822-9075-A344-8B56-EB96BF91EF08}">
      <dgm:prSet/>
      <dgm:spPr/>
      <dgm:t>
        <a:bodyPr/>
        <a:lstStyle/>
        <a:p>
          <a:endParaRPr lang="en-US"/>
        </a:p>
      </dgm:t>
    </dgm:pt>
    <dgm:pt modelId="{95D3775A-2335-2742-AD1B-EDCEB62A951B}">
      <dgm:prSet/>
      <dgm:spPr/>
      <dgm:t>
        <a:bodyPr/>
        <a:lstStyle/>
        <a:p>
          <a:pPr rtl="0"/>
          <a:r>
            <a:rPr lang="en-US" dirty="0" smtClean="0"/>
            <a:t>Deploy</a:t>
          </a:r>
          <a:endParaRPr lang="en-US" dirty="0"/>
        </a:p>
      </dgm:t>
    </dgm:pt>
    <dgm:pt modelId="{B8D6C9CD-3CD0-294E-8456-519D3DB9F356}" type="parTrans" cxnId="{D8CD4FDD-179A-AC4C-BD81-431163D97F4E}">
      <dgm:prSet/>
      <dgm:spPr/>
      <dgm:t>
        <a:bodyPr/>
        <a:lstStyle/>
        <a:p>
          <a:endParaRPr lang="en-US"/>
        </a:p>
      </dgm:t>
    </dgm:pt>
    <dgm:pt modelId="{9864C368-AC9D-6442-B07B-72D79D83BE96}" type="sibTrans" cxnId="{D8CD4FDD-179A-AC4C-BD81-431163D97F4E}">
      <dgm:prSet/>
      <dgm:spPr/>
      <dgm:t>
        <a:bodyPr/>
        <a:lstStyle/>
        <a:p>
          <a:endParaRPr lang="en-US"/>
        </a:p>
      </dgm:t>
    </dgm:pt>
    <dgm:pt modelId="{859667ED-05D3-C647-BC99-7D39E05AF901}">
      <dgm:prSet/>
      <dgm:spPr/>
      <dgm:t>
        <a:bodyPr/>
        <a:lstStyle/>
        <a:p>
          <a:pPr rtl="0"/>
          <a:r>
            <a:rPr lang="en-US" dirty="0" smtClean="0"/>
            <a:t>Each service locally</a:t>
          </a:r>
          <a:endParaRPr lang="en-US" dirty="0"/>
        </a:p>
      </dgm:t>
    </dgm:pt>
    <dgm:pt modelId="{3281E2DE-9D7E-0E4C-A87A-CBC516D860CE}" type="parTrans" cxnId="{21270DAC-0A2C-FD48-A72A-5593952C449B}">
      <dgm:prSet/>
      <dgm:spPr/>
      <dgm:t>
        <a:bodyPr/>
        <a:lstStyle/>
        <a:p>
          <a:endParaRPr lang="en-US"/>
        </a:p>
      </dgm:t>
    </dgm:pt>
    <dgm:pt modelId="{1F640D6C-7733-C042-95F5-A372E3D35D33}" type="sibTrans" cxnId="{21270DAC-0A2C-FD48-A72A-5593952C449B}">
      <dgm:prSet/>
      <dgm:spPr/>
      <dgm:t>
        <a:bodyPr/>
        <a:lstStyle/>
        <a:p>
          <a:endParaRPr lang="en-US"/>
        </a:p>
      </dgm:t>
    </dgm:pt>
    <dgm:pt modelId="{1D6B96FE-834B-CA4B-A52C-5EABC7659D25}">
      <dgm:prSet/>
      <dgm:spPr/>
      <dgm:t>
        <a:bodyPr/>
        <a:lstStyle/>
        <a:p>
          <a:pPr rtl="0"/>
          <a:endParaRPr lang="en-US" dirty="0"/>
        </a:p>
      </dgm:t>
    </dgm:pt>
    <dgm:pt modelId="{EA8E3B6D-F43B-AD49-85C4-F3EDF87BC242}" type="parTrans" cxnId="{DD8AA03E-ADFD-DE41-ABBB-F2515A397B92}">
      <dgm:prSet/>
      <dgm:spPr/>
      <dgm:t>
        <a:bodyPr/>
        <a:lstStyle/>
        <a:p>
          <a:endParaRPr lang="en-US"/>
        </a:p>
      </dgm:t>
    </dgm:pt>
    <dgm:pt modelId="{933062C3-105D-E24F-9D06-76F5F5D0F557}" type="sibTrans" cxnId="{DD8AA03E-ADFD-DE41-ABBB-F2515A397B92}">
      <dgm:prSet/>
      <dgm:spPr/>
      <dgm:t>
        <a:bodyPr/>
        <a:lstStyle/>
        <a:p>
          <a:endParaRPr lang="en-US"/>
        </a:p>
      </dgm:t>
    </dgm:pt>
    <dgm:pt modelId="{DE92089D-87B4-4B45-A48C-528A5EE0C326}">
      <dgm:prSet/>
      <dgm:spPr/>
      <dgm:t>
        <a:bodyPr/>
        <a:lstStyle/>
        <a:p>
          <a:pPr rtl="0"/>
          <a:r>
            <a:rPr lang="en-US" dirty="0" smtClean="0"/>
            <a:t>All services on target environment</a:t>
          </a:r>
          <a:endParaRPr lang="en-US" dirty="0"/>
        </a:p>
      </dgm:t>
    </dgm:pt>
    <dgm:pt modelId="{C840C649-E100-FD4C-AF59-F0D89A24001F}" type="parTrans" cxnId="{268D370A-3FDB-D54C-AE26-2B95592ACF6A}">
      <dgm:prSet/>
      <dgm:spPr/>
      <dgm:t>
        <a:bodyPr/>
        <a:lstStyle/>
        <a:p>
          <a:endParaRPr lang="en-US"/>
        </a:p>
      </dgm:t>
    </dgm:pt>
    <dgm:pt modelId="{8892662A-8773-BB44-9027-CE172A9BA500}" type="sibTrans" cxnId="{268D370A-3FDB-D54C-AE26-2B95592ACF6A}">
      <dgm:prSet/>
      <dgm:spPr/>
      <dgm:t>
        <a:bodyPr/>
        <a:lstStyle/>
        <a:p>
          <a:endParaRPr lang="en-US"/>
        </a:p>
      </dgm:t>
    </dgm:pt>
    <dgm:pt modelId="{9D14F77A-0B71-DD44-847A-6A6484D0B1CF}">
      <dgm:prSet/>
      <dgm:spPr/>
      <dgm:t>
        <a:bodyPr/>
        <a:lstStyle/>
        <a:p>
          <a:pPr rtl="0"/>
          <a:r>
            <a:rPr lang="en-US" dirty="0" smtClean="0"/>
            <a:t>Updated services to production environment</a:t>
          </a:r>
          <a:endParaRPr lang="en-US" dirty="0"/>
        </a:p>
      </dgm:t>
    </dgm:pt>
    <dgm:pt modelId="{BAAB767D-32E7-E140-B06F-2E44318B81F0}" type="parTrans" cxnId="{DD9E21B2-DD9B-794E-A654-17C4B26C239B}">
      <dgm:prSet/>
      <dgm:spPr/>
      <dgm:t>
        <a:bodyPr/>
        <a:lstStyle/>
        <a:p>
          <a:endParaRPr lang="en-US"/>
        </a:p>
      </dgm:t>
    </dgm:pt>
    <dgm:pt modelId="{902A5480-B3DF-9642-BA41-D6EE67C94229}" type="sibTrans" cxnId="{DD9E21B2-DD9B-794E-A654-17C4B26C239B}">
      <dgm:prSet/>
      <dgm:spPr/>
      <dgm:t>
        <a:bodyPr/>
        <a:lstStyle/>
        <a:p>
          <a:endParaRPr lang="en-US"/>
        </a:p>
      </dgm:t>
    </dgm:pt>
    <dgm:pt modelId="{61277245-85F5-D643-9704-C3803A45201A}" type="pres">
      <dgm:prSet presAssocID="{764BDC4A-A884-F44F-88A3-F5EA626952E3}" presName="CompostProcess" presStyleCnt="0">
        <dgm:presLayoutVars>
          <dgm:dir/>
          <dgm:resizeHandles val="exact"/>
        </dgm:presLayoutVars>
      </dgm:prSet>
      <dgm:spPr/>
      <dgm:t>
        <a:bodyPr/>
        <a:lstStyle/>
        <a:p>
          <a:endParaRPr lang="en-US"/>
        </a:p>
      </dgm:t>
    </dgm:pt>
    <dgm:pt modelId="{04C5651E-60F1-6E44-ACDA-98C25C8EF2BB}" type="pres">
      <dgm:prSet presAssocID="{764BDC4A-A884-F44F-88A3-F5EA626952E3}" presName="arrow" presStyleLbl="bgShp" presStyleIdx="0" presStyleCnt="1"/>
      <dgm:spPr/>
    </dgm:pt>
    <dgm:pt modelId="{C4E1ABBB-DC1E-1A44-857B-64000366D4FE}" type="pres">
      <dgm:prSet presAssocID="{764BDC4A-A884-F44F-88A3-F5EA626952E3}" presName="linearProcess" presStyleCnt="0"/>
      <dgm:spPr/>
    </dgm:pt>
    <dgm:pt modelId="{FF8D97CC-3501-0546-92CB-28CB3825D155}" type="pres">
      <dgm:prSet presAssocID="{6B2E0D02-8EC6-9346-9A40-5B5874CEA5FC}" presName="textNode" presStyleLbl="node1" presStyleIdx="0" presStyleCnt="3">
        <dgm:presLayoutVars>
          <dgm:bulletEnabled val="1"/>
        </dgm:presLayoutVars>
      </dgm:prSet>
      <dgm:spPr/>
      <dgm:t>
        <a:bodyPr/>
        <a:lstStyle/>
        <a:p>
          <a:endParaRPr lang="en-US"/>
        </a:p>
      </dgm:t>
    </dgm:pt>
    <dgm:pt modelId="{8E35B2CC-E22D-9346-B9DC-7F36375C6B04}" type="pres">
      <dgm:prSet presAssocID="{058D4961-7B16-9A4E-9D16-756BD24E1E24}" presName="sibTrans" presStyleCnt="0"/>
      <dgm:spPr/>
    </dgm:pt>
    <dgm:pt modelId="{83722B81-A115-A442-A198-DED24C10E470}" type="pres">
      <dgm:prSet presAssocID="{6CBD529D-1E85-B742-84F6-66E21866CD9B}" presName="textNode" presStyleLbl="node1" presStyleIdx="1" presStyleCnt="3">
        <dgm:presLayoutVars>
          <dgm:bulletEnabled val="1"/>
        </dgm:presLayoutVars>
      </dgm:prSet>
      <dgm:spPr/>
      <dgm:t>
        <a:bodyPr/>
        <a:lstStyle/>
        <a:p>
          <a:endParaRPr lang="en-US"/>
        </a:p>
      </dgm:t>
    </dgm:pt>
    <dgm:pt modelId="{148BB801-C642-4249-8512-A94511132486}" type="pres">
      <dgm:prSet presAssocID="{3AF6B0CF-2F33-B745-A5B2-4365C70C9161}" presName="sibTrans" presStyleCnt="0"/>
      <dgm:spPr/>
    </dgm:pt>
    <dgm:pt modelId="{D618B7D9-D21A-3B4E-8167-25F89D7DB11A}" type="pres">
      <dgm:prSet presAssocID="{95D3775A-2335-2742-AD1B-EDCEB62A951B}" presName="textNode" presStyleLbl="node1" presStyleIdx="2" presStyleCnt="3">
        <dgm:presLayoutVars>
          <dgm:bulletEnabled val="1"/>
        </dgm:presLayoutVars>
      </dgm:prSet>
      <dgm:spPr/>
      <dgm:t>
        <a:bodyPr/>
        <a:lstStyle/>
        <a:p>
          <a:endParaRPr lang="en-US"/>
        </a:p>
      </dgm:t>
    </dgm:pt>
  </dgm:ptLst>
  <dgm:cxnLst>
    <dgm:cxn modelId="{B3D588FA-0260-4141-A20C-F30D7376C97F}" type="presOf" srcId="{6CBD529D-1E85-B742-84F6-66E21866CD9B}" destId="{83722B81-A115-A442-A198-DED24C10E470}" srcOrd="0" destOrd="0" presId="urn:microsoft.com/office/officeart/2005/8/layout/hProcess9"/>
    <dgm:cxn modelId="{DD9E21B2-DD9B-794E-A654-17C4B26C239B}" srcId="{95D3775A-2335-2742-AD1B-EDCEB62A951B}" destId="{9D14F77A-0B71-DD44-847A-6A6484D0B1CF}" srcOrd="0" destOrd="0" parTransId="{BAAB767D-32E7-E140-B06F-2E44318B81F0}" sibTransId="{902A5480-B3DF-9642-BA41-D6EE67C94229}"/>
    <dgm:cxn modelId="{FE47E822-9075-A344-8B56-EB96BF91EF08}" srcId="{764BDC4A-A884-F44F-88A3-F5EA626952E3}" destId="{6CBD529D-1E85-B742-84F6-66E21866CD9B}" srcOrd="1" destOrd="0" parTransId="{7C803AAE-DB77-0043-893F-42329119B4C4}" sibTransId="{3AF6B0CF-2F33-B745-A5B2-4365C70C9161}"/>
    <dgm:cxn modelId="{D8CD4FDD-179A-AC4C-BD81-431163D97F4E}" srcId="{764BDC4A-A884-F44F-88A3-F5EA626952E3}" destId="{95D3775A-2335-2742-AD1B-EDCEB62A951B}" srcOrd="2" destOrd="0" parTransId="{B8D6C9CD-3CD0-294E-8456-519D3DB9F356}" sibTransId="{9864C368-AC9D-6442-B07B-72D79D83BE96}"/>
    <dgm:cxn modelId="{DD0CCF2B-D7E1-A545-9AA2-7C8926761DA8}" type="presOf" srcId="{95D3775A-2335-2742-AD1B-EDCEB62A951B}" destId="{D618B7D9-D21A-3B4E-8167-25F89D7DB11A}" srcOrd="0" destOrd="0" presId="urn:microsoft.com/office/officeart/2005/8/layout/hProcess9"/>
    <dgm:cxn modelId="{882EFD5E-7AEE-A74A-9134-3905CB82D57C}" type="presOf" srcId="{1D6B96FE-834B-CA4B-A52C-5EABC7659D25}" destId="{FF8D97CC-3501-0546-92CB-28CB3825D155}" srcOrd="0" destOrd="2" presId="urn:microsoft.com/office/officeart/2005/8/layout/hProcess9"/>
    <dgm:cxn modelId="{7544BF1F-9BD0-2F48-9461-35618FCBE2E8}" type="presOf" srcId="{764BDC4A-A884-F44F-88A3-F5EA626952E3}" destId="{61277245-85F5-D643-9704-C3803A45201A}" srcOrd="0" destOrd="0" presId="urn:microsoft.com/office/officeart/2005/8/layout/hProcess9"/>
    <dgm:cxn modelId="{DDCC7A8B-EC3F-E042-B557-1580C866978E}" srcId="{764BDC4A-A884-F44F-88A3-F5EA626952E3}" destId="{6B2E0D02-8EC6-9346-9A40-5B5874CEA5FC}" srcOrd="0" destOrd="0" parTransId="{B46AE4E1-8E75-6F4C-B3D9-F66FDCB6E003}" sibTransId="{058D4961-7B16-9A4E-9D16-756BD24E1E24}"/>
    <dgm:cxn modelId="{1677A180-DB87-C34C-86F1-C392602E5018}" type="presOf" srcId="{6B2E0D02-8EC6-9346-9A40-5B5874CEA5FC}" destId="{FF8D97CC-3501-0546-92CB-28CB3825D155}" srcOrd="0" destOrd="0" presId="urn:microsoft.com/office/officeart/2005/8/layout/hProcess9"/>
    <dgm:cxn modelId="{52D3E2D0-0922-9A4C-A088-2CE5EEF4F46F}" type="presOf" srcId="{859667ED-05D3-C647-BC99-7D39E05AF901}" destId="{FF8D97CC-3501-0546-92CB-28CB3825D155}" srcOrd="0" destOrd="1" presId="urn:microsoft.com/office/officeart/2005/8/layout/hProcess9"/>
    <dgm:cxn modelId="{268D370A-3FDB-D54C-AE26-2B95592ACF6A}" srcId="{6CBD529D-1E85-B742-84F6-66E21866CD9B}" destId="{DE92089D-87B4-4B45-A48C-528A5EE0C326}" srcOrd="0" destOrd="0" parTransId="{C840C649-E100-FD4C-AF59-F0D89A24001F}" sibTransId="{8892662A-8773-BB44-9027-CE172A9BA500}"/>
    <dgm:cxn modelId="{DD8AA03E-ADFD-DE41-ABBB-F2515A397B92}" srcId="{6B2E0D02-8EC6-9346-9A40-5B5874CEA5FC}" destId="{1D6B96FE-834B-CA4B-A52C-5EABC7659D25}" srcOrd="1" destOrd="0" parTransId="{EA8E3B6D-F43B-AD49-85C4-F3EDF87BC242}" sibTransId="{933062C3-105D-E24F-9D06-76F5F5D0F557}"/>
    <dgm:cxn modelId="{1F616E9C-C662-D447-8DBA-3A14D960F089}" type="presOf" srcId="{DE92089D-87B4-4B45-A48C-528A5EE0C326}" destId="{83722B81-A115-A442-A198-DED24C10E470}" srcOrd="0" destOrd="1" presId="urn:microsoft.com/office/officeart/2005/8/layout/hProcess9"/>
    <dgm:cxn modelId="{3BF85F87-453A-194F-B631-FD440572560E}" type="presOf" srcId="{9D14F77A-0B71-DD44-847A-6A6484D0B1CF}" destId="{D618B7D9-D21A-3B4E-8167-25F89D7DB11A}" srcOrd="0" destOrd="1" presId="urn:microsoft.com/office/officeart/2005/8/layout/hProcess9"/>
    <dgm:cxn modelId="{21270DAC-0A2C-FD48-A72A-5593952C449B}" srcId="{6B2E0D02-8EC6-9346-9A40-5B5874CEA5FC}" destId="{859667ED-05D3-C647-BC99-7D39E05AF901}" srcOrd="0" destOrd="0" parTransId="{3281E2DE-9D7E-0E4C-A87A-CBC516D860CE}" sibTransId="{1F640D6C-7733-C042-95F5-A372E3D35D33}"/>
    <dgm:cxn modelId="{9E378EDF-E64F-2745-9512-C9EF9BC12654}" type="presParOf" srcId="{61277245-85F5-D643-9704-C3803A45201A}" destId="{04C5651E-60F1-6E44-ACDA-98C25C8EF2BB}" srcOrd="0" destOrd="0" presId="urn:microsoft.com/office/officeart/2005/8/layout/hProcess9"/>
    <dgm:cxn modelId="{CDFB3221-C17E-EC46-A85A-40374409E6D6}" type="presParOf" srcId="{61277245-85F5-D643-9704-C3803A45201A}" destId="{C4E1ABBB-DC1E-1A44-857B-64000366D4FE}" srcOrd="1" destOrd="0" presId="urn:microsoft.com/office/officeart/2005/8/layout/hProcess9"/>
    <dgm:cxn modelId="{FC2F309E-9286-B245-A93B-2BC38368349D}" type="presParOf" srcId="{C4E1ABBB-DC1E-1A44-857B-64000366D4FE}" destId="{FF8D97CC-3501-0546-92CB-28CB3825D155}" srcOrd="0" destOrd="0" presId="urn:microsoft.com/office/officeart/2005/8/layout/hProcess9"/>
    <dgm:cxn modelId="{34CD10ED-DC21-9D4C-9CE8-1754224B818A}" type="presParOf" srcId="{C4E1ABBB-DC1E-1A44-857B-64000366D4FE}" destId="{8E35B2CC-E22D-9346-B9DC-7F36375C6B04}" srcOrd="1" destOrd="0" presId="urn:microsoft.com/office/officeart/2005/8/layout/hProcess9"/>
    <dgm:cxn modelId="{8CDB6E82-E2E4-8B48-AB51-70EFD485F4F1}" type="presParOf" srcId="{C4E1ABBB-DC1E-1A44-857B-64000366D4FE}" destId="{83722B81-A115-A442-A198-DED24C10E470}" srcOrd="2" destOrd="0" presId="urn:microsoft.com/office/officeart/2005/8/layout/hProcess9"/>
    <dgm:cxn modelId="{14722CAE-8D38-CD43-B8A4-40C952C62EF5}" type="presParOf" srcId="{C4E1ABBB-DC1E-1A44-857B-64000366D4FE}" destId="{148BB801-C642-4249-8512-A94511132486}" srcOrd="3" destOrd="0" presId="urn:microsoft.com/office/officeart/2005/8/layout/hProcess9"/>
    <dgm:cxn modelId="{791EBC7A-0F0C-B84C-85C3-2DED3B325072}" type="presParOf" srcId="{C4E1ABBB-DC1E-1A44-857B-64000366D4FE}" destId="{D618B7D9-D21A-3B4E-8167-25F89D7DB11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651E-60F1-6E44-ACDA-98C25C8EF2BB}">
      <dsp:nvSpPr>
        <dsp:cNvPr id="0" name=""/>
        <dsp:cNvSpPr/>
      </dsp:nvSpPr>
      <dsp:spPr>
        <a:xfrm>
          <a:off x="826769" y="0"/>
          <a:ext cx="9370060" cy="49656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8D97CC-3501-0546-92CB-28CB3825D155}">
      <dsp:nvSpPr>
        <dsp:cNvPr id="0" name=""/>
        <dsp:cNvSpPr/>
      </dsp:nvSpPr>
      <dsp:spPr>
        <a:xfrm>
          <a:off x="243294"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Build </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Each service locally</a:t>
          </a:r>
          <a:endParaRPr lang="en-US" sz="2300" kern="1200" dirty="0"/>
        </a:p>
        <a:p>
          <a:pPr marL="228600" lvl="1" indent="-228600" algn="l" defTabSz="1022350" rtl="0">
            <a:lnSpc>
              <a:spcPct val="90000"/>
            </a:lnSpc>
            <a:spcBef>
              <a:spcPct val="0"/>
            </a:spcBef>
            <a:spcAft>
              <a:spcPct val="15000"/>
            </a:spcAft>
            <a:buChar char="•"/>
          </a:pPr>
          <a:endParaRPr lang="en-US" sz="2300" kern="1200" dirty="0"/>
        </a:p>
      </dsp:txBody>
      <dsp:txXfrm>
        <a:off x="340256" y="1586671"/>
        <a:ext cx="3113156" cy="1792355"/>
      </dsp:txXfrm>
    </dsp:sp>
    <dsp:sp modelId="{83722B81-A115-A442-A198-DED24C10E470}">
      <dsp:nvSpPr>
        <dsp:cNvPr id="0" name=""/>
        <dsp:cNvSpPr/>
      </dsp:nvSpPr>
      <dsp:spPr>
        <a:xfrm>
          <a:off x="3858259"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Integrate</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All services on target environment</a:t>
          </a:r>
          <a:endParaRPr lang="en-US" sz="2300" kern="1200" dirty="0"/>
        </a:p>
      </dsp:txBody>
      <dsp:txXfrm>
        <a:off x="3955221" y="1586671"/>
        <a:ext cx="3113156" cy="1792355"/>
      </dsp:txXfrm>
    </dsp:sp>
    <dsp:sp modelId="{D618B7D9-D21A-3B4E-8167-25F89D7DB11A}">
      <dsp:nvSpPr>
        <dsp:cNvPr id="0" name=""/>
        <dsp:cNvSpPr/>
      </dsp:nvSpPr>
      <dsp:spPr>
        <a:xfrm>
          <a:off x="7473225"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Deploy</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Updated services to production environment</a:t>
          </a:r>
          <a:endParaRPr lang="en-US" sz="2300" kern="1200" dirty="0"/>
        </a:p>
      </dsp:txBody>
      <dsp:txXfrm>
        <a:off x="7570187" y="1586671"/>
        <a:ext cx="3113156" cy="17923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19A16-94D0-4C44-BCE9-2556AEDE3457}" type="datetimeFigureOut">
              <a:rPr lang="en-US" smtClean="0"/>
              <a:t>9/7/17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8A53E-9903-AF41-97B9-4DCB1E42E34E}" type="slidenum">
              <a:rPr lang="en-US" smtClean="0"/>
              <a:t>‹#›</a:t>
            </a:fld>
            <a:endParaRPr lang="en-US"/>
          </a:p>
        </p:txBody>
      </p:sp>
    </p:spTree>
    <p:extLst>
      <p:ext uri="{BB962C8B-B14F-4D97-AF65-F5344CB8AC3E}">
        <p14:creationId xmlns:p14="http://schemas.microsoft.com/office/powerpoint/2010/main" val="10849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One major benefit of CodeDeploy is that it can update an active fleet without requiring any application downtime.  That’s done by choosing a deployment configuration that will ensure the fleet remains available during a deployment.  Here’s an example of that.  We have 3 hosts running behind a load balancer and we set the minimum healthy hosts for the deployment to 2.</a:t>
            </a:r>
          </a:p>
        </p:txBody>
      </p:sp>
      <p:sp>
        <p:nvSpPr>
          <p:cNvPr id="4" name="Slide Number Placeholder 3"/>
          <p:cNvSpPr>
            <a:spLocks noGrp="1"/>
          </p:cNvSpPr>
          <p:nvPr>
            <p:ph type="sldNum" sz="quarter" idx="10"/>
          </p:nvPr>
        </p:nvSpPr>
        <p:spPr/>
        <p:txBody>
          <a:bodyPr/>
          <a:lstStyle/>
          <a:p>
            <a:fld id="{66F73B6F-6C74-6846-B3E2-267958B98325}" type="slidenum">
              <a:rPr lang="en-US" smtClean="0"/>
              <a:pPr/>
              <a:t>22</a:t>
            </a:fld>
            <a:endParaRPr lang="en-US" dirty="0"/>
          </a:p>
        </p:txBody>
      </p:sp>
    </p:spTree>
    <p:extLst>
      <p:ext uri="{BB962C8B-B14F-4D97-AF65-F5344CB8AC3E}">
        <p14:creationId xmlns:p14="http://schemas.microsoft.com/office/powerpoint/2010/main" val="188603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76">
              <a:defRPr/>
            </a:pPr>
            <a:r>
              <a:rPr lang="en-US" dirty="0" smtClean="0">
                <a:latin typeface="+mn-lt"/>
              </a:rPr>
              <a:t>CodeDeploy only takes one instance offline at a time to perform an update, and then returns it to the load balancer before progressing to the next instance.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23</a:t>
            </a:fld>
            <a:endParaRPr lang="en-US" dirty="0"/>
          </a:p>
        </p:txBody>
      </p:sp>
    </p:spTree>
    <p:extLst>
      <p:ext uri="{BB962C8B-B14F-4D97-AF65-F5344CB8AC3E}">
        <p14:creationId xmlns:p14="http://schemas.microsoft.com/office/powerpoint/2010/main" val="112383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24</a:t>
            </a:fld>
            <a:endParaRPr lang="en-US" dirty="0"/>
          </a:p>
        </p:txBody>
      </p:sp>
    </p:spTree>
    <p:extLst>
      <p:ext uri="{BB962C8B-B14F-4D97-AF65-F5344CB8AC3E}">
        <p14:creationId xmlns:p14="http://schemas.microsoft.com/office/powerpoint/2010/main" val="15313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25</a:t>
            </a:fld>
            <a:endParaRPr lang="en-US" dirty="0"/>
          </a:p>
        </p:txBody>
      </p:sp>
    </p:spTree>
    <p:extLst>
      <p:ext uri="{BB962C8B-B14F-4D97-AF65-F5344CB8AC3E}">
        <p14:creationId xmlns:p14="http://schemas.microsoft.com/office/powerpoint/2010/main" val="56043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26</a:t>
            </a:fld>
            <a:endParaRPr lang="en-US" dirty="0"/>
          </a:p>
        </p:txBody>
      </p:sp>
    </p:spTree>
    <p:extLst>
      <p:ext uri="{BB962C8B-B14F-4D97-AF65-F5344CB8AC3E}">
        <p14:creationId xmlns:p14="http://schemas.microsoft.com/office/powerpoint/2010/main" val="15875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Sometimes, a developer might deploy a bad change that fails during deployment.  Hopefully they have the right test process in place to catch this before a production deployment, but sometimes it does happen.  If it does, CodeDeploy will stop the roll out because it cannot take any more instances offline without violating the minimum healthy hosts.  At this point, the developer could rollback by re-deploying the prior version, or they could make a quick fix and deploy a newer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27</a:t>
            </a:fld>
            <a:endParaRPr lang="en-US" dirty="0"/>
          </a:p>
        </p:txBody>
      </p:sp>
    </p:spTree>
    <p:extLst>
      <p:ext uri="{BB962C8B-B14F-4D97-AF65-F5344CB8AC3E}">
        <p14:creationId xmlns:p14="http://schemas.microsoft.com/office/powerpoint/2010/main" val="124615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 the next update, CodeDeploy knows to start by updating the unhealthy host first since it’s already offline.  After that, it progresses through the remainder of the fleet, bringing them all up to the new version.</a:t>
            </a:r>
          </a:p>
          <a:p>
            <a:endParaRPr lang="en-US" dirty="0" smtClean="0">
              <a:latin typeface="+mn-lt"/>
            </a:endParaRPr>
          </a:p>
        </p:txBody>
      </p:sp>
      <p:sp>
        <p:nvSpPr>
          <p:cNvPr id="4" name="Slide Number Placeholder 3"/>
          <p:cNvSpPr>
            <a:spLocks noGrp="1"/>
          </p:cNvSpPr>
          <p:nvPr>
            <p:ph type="sldNum" sz="quarter" idx="10"/>
          </p:nvPr>
        </p:nvSpPr>
        <p:spPr/>
        <p:txBody>
          <a:bodyPr/>
          <a:lstStyle/>
          <a:p>
            <a:fld id="{66F73B6F-6C74-6846-B3E2-267958B98325}" type="slidenum">
              <a:rPr lang="en-US" smtClean="0"/>
              <a:pPr/>
              <a:t>28</a:t>
            </a:fld>
            <a:endParaRPr lang="en-US" dirty="0"/>
          </a:p>
        </p:txBody>
      </p:sp>
    </p:spTree>
    <p:extLst>
      <p:ext uri="{BB962C8B-B14F-4D97-AF65-F5344CB8AC3E}">
        <p14:creationId xmlns:p14="http://schemas.microsoft.com/office/powerpoint/2010/main" val="15736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9/7/17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9/7/17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9/7/17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9/7/17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jenkins.io/doc/#_footnote_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r>
              <a:rPr lang="en-US" dirty="0" smtClean="0"/>
              <a:t>Continuous Integration and Deployment with Apache Jenkins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Applications to </a:t>
            </a:r>
            <a:r>
              <a:rPr lang="en-US" dirty="0" err="1" smtClean="0"/>
              <a:t>Microservice</a:t>
            </a:r>
            <a:r>
              <a:rPr lang="en-US" dirty="0" smtClean="0"/>
              <a:t> Systems, with a detour through </a:t>
            </a:r>
            <a:r>
              <a:rPr lang="en-US" dirty="0" err="1" smtClean="0"/>
              <a:t>Git</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Assumptions for Continuous Integration</a:t>
            </a:r>
            <a:endParaRPr lang="en-US" dirty="0"/>
          </a:p>
        </p:txBody>
      </p:sp>
      <p:sp>
        <p:nvSpPr>
          <p:cNvPr id="3" name="Content Placeholder 2"/>
          <p:cNvSpPr>
            <a:spLocks noGrp="1"/>
          </p:cNvSpPr>
          <p:nvPr>
            <p:ph idx="1"/>
          </p:nvPr>
        </p:nvSpPr>
        <p:spPr>
          <a:ln>
            <a:solidFill>
              <a:schemeClr val="accent1"/>
            </a:solidFill>
          </a:ln>
        </p:spPr>
        <p:txBody>
          <a:bodyPr anchor="t">
            <a:normAutofit fontScale="92500" lnSpcReduction="20000"/>
          </a:bodyPr>
          <a:lstStyle/>
          <a:p>
            <a:r>
              <a:rPr lang="en-US" sz="2800" dirty="0" smtClean="0"/>
              <a:t>You </a:t>
            </a:r>
            <a:r>
              <a:rPr lang="en-US" sz="2800" dirty="0" smtClean="0"/>
              <a:t>have build systems that can build and test your services.</a:t>
            </a:r>
          </a:p>
          <a:p>
            <a:pPr lvl="1"/>
            <a:r>
              <a:rPr lang="en-US" sz="2400" dirty="0" err="1" smtClean="0"/>
              <a:t>Gradle</a:t>
            </a:r>
            <a:r>
              <a:rPr lang="en-US" sz="2400" dirty="0" smtClean="0"/>
              <a:t>, Maven, Ant, </a:t>
            </a:r>
            <a:r>
              <a:rPr lang="en-US" sz="2400" dirty="0" err="1" smtClean="0"/>
              <a:t>etc</a:t>
            </a:r>
            <a:r>
              <a:rPr lang="en-US" sz="2400" dirty="0" smtClean="0"/>
              <a:t> are some popular choices</a:t>
            </a:r>
          </a:p>
          <a:p>
            <a:pPr lvl="1"/>
            <a:r>
              <a:rPr lang="en-US" dirty="0" smtClean="0"/>
              <a:t>These help you organize your projects, too</a:t>
            </a:r>
            <a:endParaRPr lang="en-US" sz="2400" dirty="0" smtClean="0"/>
          </a:p>
          <a:p>
            <a:r>
              <a:rPr lang="en-US" b="1" dirty="0" smtClean="0"/>
              <a:t>You must also automate the deployment of any dependencies</a:t>
            </a:r>
            <a:endParaRPr lang="en-US" b="1" dirty="0"/>
          </a:p>
          <a:p>
            <a:pPr lvl="1"/>
            <a:r>
              <a:rPr lang="en-US" dirty="0"/>
              <a:t>Libraries, run time environments, compilers, </a:t>
            </a:r>
            <a:r>
              <a:rPr lang="en-US" dirty="0" smtClean="0"/>
              <a:t>databases, web servers, etc.</a:t>
            </a:r>
            <a:endParaRPr lang="en-US" dirty="0" smtClean="0"/>
          </a:p>
          <a:p>
            <a:r>
              <a:rPr lang="en-US" dirty="0" smtClean="0"/>
              <a:t>You </a:t>
            </a:r>
            <a:r>
              <a:rPr lang="en-US" dirty="0" smtClean="0"/>
              <a:t>have different branches for your code in GitHub to separate features, integration code, and release code.</a:t>
            </a:r>
          </a:p>
          <a:p>
            <a:r>
              <a:rPr lang="en-US" dirty="0" smtClean="0"/>
              <a:t>CI applies to only selected branches</a:t>
            </a:r>
          </a:p>
          <a:p>
            <a:pPr lvl="1"/>
            <a:r>
              <a:rPr lang="en-US" dirty="0" smtClean="0"/>
              <a:t>Test/Integration Branch</a:t>
            </a:r>
          </a:p>
          <a:p>
            <a:pPr lvl="2"/>
            <a:r>
              <a:rPr lang="en-US" sz="2000" dirty="0" smtClean="0"/>
              <a:t>We called this </a:t>
            </a:r>
            <a:r>
              <a:rPr lang="en-US" sz="2000" dirty="0" smtClean="0"/>
              <a:t>Dev earlier</a:t>
            </a:r>
            <a:endParaRPr lang="en-US" sz="2000" dirty="0" smtClean="0"/>
          </a:p>
          <a:p>
            <a:pPr lvl="1"/>
            <a:r>
              <a:rPr lang="en-US" sz="2400" dirty="0" smtClean="0"/>
              <a:t>Release </a:t>
            </a:r>
            <a:r>
              <a:rPr lang="en-US" sz="2400" dirty="0" smtClean="0"/>
              <a:t>Branch</a:t>
            </a:r>
          </a:p>
          <a:p>
            <a:r>
              <a:rPr lang="en-US" b="1" dirty="0" smtClean="0"/>
              <a:t>At the end of the CI phase, you have a running, fully functioning system that can undergo integration and systems testing. </a:t>
            </a:r>
            <a:endParaRPr lang="en-US" sz="2800" b="1" dirty="0" smtClean="0"/>
          </a:p>
          <a:p>
            <a:endParaRPr lang="en-US" sz="2800" dirty="0" smtClean="0"/>
          </a:p>
          <a:p>
            <a:endParaRPr lang="en-US" dirty="0"/>
          </a:p>
        </p:txBody>
      </p:sp>
    </p:spTree>
    <p:extLst>
      <p:ext uri="{BB962C8B-B14F-4D97-AF65-F5344CB8AC3E}">
        <p14:creationId xmlns:p14="http://schemas.microsoft.com/office/powerpoint/2010/main" val="156894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2300" y="1236684"/>
            <a:ext cx="8128000" cy="5549900"/>
          </a:xfrm>
          <a:prstGeom prst="rect">
            <a:avLst/>
          </a:prstGeom>
        </p:spPr>
      </p:pic>
      <p:sp>
        <p:nvSpPr>
          <p:cNvPr id="8" name="Title 7"/>
          <p:cNvSpPr>
            <a:spLocks noGrp="1"/>
          </p:cNvSpPr>
          <p:nvPr>
            <p:ph type="title"/>
          </p:nvPr>
        </p:nvSpPr>
        <p:spPr>
          <a:xfrm>
            <a:off x="838200" y="0"/>
            <a:ext cx="10515600" cy="1325563"/>
          </a:xfrm>
        </p:spPr>
        <p:txBody>
          <a:bodyPr/>
          <a:lstStyle/>
          <a:p>
            <a:r>
              <a:rPr lang="en-US" dirty="0" smtClean="0"/>
              <a:t>Continuous Integration Cycle</a:t>
            </a:r>
            <a:endParaRPr lang="en-US" dirty="0"/>
          </a:p>
        </p:txBody>
      </p:sp>
      <p:sp>
        <p:nvSpPr>
          <p:cNvPr id="9" name="TextBox 8"/>
          <p:cNvSpPr txBox="1"/>
          <p:nvPr/>
        </p:nvSpPr>
        <p:spPr>
          <a:xfrm>
            <a:off x="8750300" y="3103693"/>
            <a:ext cx="3086100"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CI is distributed building and testing for multi-developer teams.</a:t>
            </a:r>
            <a:endParaRPr lang="en-US" sz="2800" dirty="0"/>
          </a:p>
        </p:txBody>
      </p:sp>
    </p:spTree>
    <p:extLst>
      <p:ext uri="{BB962C8B-B14F-4D97-AF65-F5344CB8AC3E}">
        <p14:creationId xmlns:p14="http://schemas.microsoft.com/office/powerpoint/2010/main" val="23556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sz="3200" dirty="0" smtClean="0"/>
              <a:t>Continuous </a:t>
            </a:r>
            <a:r>
              <a:rPr lang="en-US" sz="3200" dirty="0"/>
              <a:t>Integration (CI) is a development practice that requires developers to integrate code into a shared repository </a:t>
            </a:r>
            <a:r>
              <a:rPr lang="en-US" sz="3200" b="1" dirty="0"/>
              <a:t>several times a day</a:t>
            </a:r>
            <a:r>
              <a:rPr lang="en-US" sz="3200" dirty="0"/>
              <a:t>. </a:t>
            </a:r>
            <a:endParaRPr lang="en-US" sz="3200" dirty="0" smtClean="0"/>
          </a:p>
          <a:p>
            <a:r>
              <a:rPr lang="en-US" sz="3200" dirty="0" smtClean="0"/>
              <a:t>Each </a:t>
            </a:r>
            <a:r>
              <a:rPr lang="en-US" sz="3200" dirty="0"/>
              <a:t>check-in is then verified by an automated build, allowing teams to detect problems early</a:t>
            </a:r>
            <a:r>
              <a:rPr lang="en-US" sz="3200" dirty="0" smtClean="0"/>
              <a:t>.</a:t>
            </a:r>
          </a:p>
          <a:p>
            <a:pPr lvl="1"/>
            <a:r>
              <a:rPr lang="en-US" dirty="0" smtClean="0"/>
              <a:t>Your build system had better be quick</a:t>
            </a:r>
          </a:p>
          <a:p>
            <a:pPr lvl="1"/>
            <a:r>
              <a:rPr lang="en-US" dirty="0" err="1" smtClean="0"/>
              <a:t>Microservices</a:t>
            </a:r>
            <a:r>
              <a:rPr lang="en-US" dirty="0" smtClean="0"/>
              <a:t> support this.</a:t>
            </a:r>
            <a:endParaRPr lang="en-US" dirty="0"/>
          </a:p>
          <a:p>
            <a:r>
              <a:rPr lang="en-US" sz="3200" dirty="0"/>
              <a:t>By integrating regularly, you can detect errors quickly, and locate them more easily</a:t>
            </a:r>
            <a:r>
              <a:rPr lang="en-US" sz="3200" dirty="0" smtClean="0"/>
              <a:t>.</a:t>
            </a:r>
            <a:endParaRPr lang="en-US" sz="3200"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37518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 Practices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Maintain a single source </a:t>
            </a:r>
            <a:r>
              <a:rPr lang="en-US" dirty="0" smtClean="0"/>
              <a:t>repository </a:t>
            </a:r>
            <a:endParaRPr lang="en-US" dirty="0" smtClean="0"/>
          </a:p>
          <a:p>
            <a:r>
              <a:rPr lang="en-US" dirty="0"/>
              <a:t>H</a:t>
            </a:r>
            <a:r>
              <a:rPr lang="en-US" dirty="0" smtClean="0"/>
              <a:t>ave </a:t>
            </a:r>
            <a:r>
              <a:rPr lang="en-US" dirty="0" smtClean="0"/>
              <a:t>a defined build process</a:t>
            </a:r>
            <a:endParaRPr lang="en-US" dirty="0"/>
          </a:p>
          <a:p>
            <a:r>
              <a:rPr lang="en-US" dirty="0"/>
              <a:t>Automate the build</a:t>
            </a:r>
          </a:p>
          <a:p>
            <a:r>
              <a:rPr lang="en-US" dirty="0"/>
              <a:t>Make your build self-testing</a:t>
            </a:r>
          </a:p>
          <a:p>
            <a:r>
              <a:rPr lang="en-US" dirty="0"/>
              <a:t>Every commit </a:t>
            </a:r>
            <a:r>
              <a:rPr lang="en-US" dirty="0" smtClean="0"/>
              <a:t>to the “integration” branch should </a:t>
            </a:r>
            <a:r>
              <a:rPr lang="en-US" dirty="0"/>
              <a:t>build on an integration machine</a:t>
            </a:r>
          </a:p>
          <a:p>
            <a:r>
              <a:rPr lang="en-US" dirty="0"/>
              <a:t>Keep the build fast</a:t>
            </a:r>
          </a:p>
          <a:p>
            <a:r>
              <a:rPr lang="en-US" dirty="0"/>
              <a:t>Test in a clone of the production environment</a:t>
            </a:r>
          </a:p>
          <a:p>
            <a:r>
              <a:rPr lang="en-US" dirty="0"/>
              <a:t>Make it easy for anyone to get the latest executable</a:t>
            </a:r>
          </a:p>
          <a:p>
            <a:r>
              <a:rPr lang="en-US" dirty="0"/>
              <a:t>Everyone can see what’s happening</a:t>
            </a:r>
          </a:p>
          <a:p>
            <a:r>
              <a:rPr lang="en-US" dirty="0"/>
              <a:t>Automate </a:t>
            </a:r>
            <a:r>
              <a:rPr lang="en-US" dirty="0" smtClean="0"/>
              <a:t>deployment</a:t>
            </a:r>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47466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Sequence</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Developers check out code into their private workspaces.</a:t>
            </a:r>
          </a:p>
          <a:p>
            <a:pPr marL="514350" indent="-514350">
              <a:buFont typeface="+mj-lt"/>
              <a:buAutoNum type="arabicPeriod"/>
            </a:pPr>
            <a:r>
              <a:rPr lang="en-US" dirty="0"/>
              <a:t>When done, commit the changes to the repository.</a:t>
            </a:r>
          </a:p>
          <a:p>
            <a:pPr marL="514350" indent="-514350">
              <a:buFont typeface="+mj-lt"/>
              <a:buAutoNum type="arabicPeriod"/>
            </a:pPr>
            <a:r>
              <a:rPr lang="en-US" dirty="0"/>
              <a:t>The CI server monitors the repository and checks out changes when they occur.</a:t>
            </a:r>
          </a:p>
          <a:p>
            <a:pPr marL="514350" indent="-514350">
              <a:buFont typeface="+mj-lt"/>
              <a:buAutoNum type="arabicPeriod"/>
            </a:pPr>
            <a:r>
              <a:rPr lang="en-US" dirty="0"/>
              <a:t>The CI server builds the system and runs unit and integration tests.</a:t>
            </a:r>
          </a:p>
          <a:p>
            <a:pPr marL="514350" indent="-514350">
              <a:buFont typeface="+mj-lt"/>
              <a:buAutoNum type="arabicPeriod"/>
            </a:pPr>
            <a:r>
              <a:rPr lang="en-US" dirty="0"/>
              <a:t>The CI server releases deployable artefacts for testing.</a:t>
            </a:r>
          </a:p>
          <a:p>
            <a:pPr marL="514350" indent="-514350">
              <a:buFont typeface="+mj-lt"/>
              <a:buAutoNum type="arabicPeriod"/>
            </a:pPr>
            <a:r>
              <a:rPr lang="en-US" dirty="0"/>
              <a:t>The CI server assigns a build label to the version of the code it just built.</a:t>
            </a:r>
          </a:p>
          <a:p>
            <a:pPr marL="514350" indent="-514350">
              <a:buFont typeface="+mj-lt"/>
              <a:buAutoNum type="arabicPeriod"/>
            </a:pPr>
            <a:r>
              <a:rPr lang="en-US" dirty="0"/>
              <a:t>The CI server informs the team of the successful build.</a:t>
            </a:r>
          </a:p>
          <a:p>
            <a:pPr marL="514350" indent="-514350">
              <a:buFont typeface="+mj-lt"/>
              <a:buAutoNum type="arabicPeriod"/>
            </a:pPr>
            <a:r>
              <a:rPr lang="en-US" dirty="0"/>
              <a:t>If the build or tests fail, the CI server alerts the team.</a:t>
            </a:r>
          </a:p>
          <a:p>
            <a:pPr marL="514350" indent="-514350">
              <a:buFont typeface="+mj-lt"/>
              <a:buAutoNum type="arabicPeriod"/>
            </a:pPr>
            <a:r>
              <a:rPr lang="en-US" dirty="0"/>
              <a:t>The team fix the issue at the earliest opportunity.</a:t>
            </a:r>
          </a:p>
          <a:p>
            <a:pPr marL="514350" indent="-514350">
              <a:buFont typeface="+mj-lt"/>
              <a:buAutoNum type="arabicPeriod"/>
            </a:pPr>
            <a:r>
              <a:rPr lang="en-US" dirty="0"/>
              <a:t>Continue to continually integrate and test throughout the project.</a:t>
            </a:r>
          </a:p>
          <a:p>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56011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t>
            </a:r>
            <a:r>
              <a:rPr lang="en-US" dirty="0" err="1" smtClean="0"/>
              <a:t>Microservices</a:t>
            </a:r>
            <a:endParaRPr lang="en-US" dirty="0"/>
          </a:p>
        </p:txBody>
      </p:sp>
      <p:sp>
        <p:nvSpPr>
          <p:cNvPr id="3" name="Content Placeholder 2"/>
          <p:cNvSpPr>
            <a:spLocks noGrp="1"/>
          </p:cNvSpPr>
          <p:nvPr>
            <p:ph idx="1"/>
          </p:nvPr>
        </p:nvSpPr>
        <p:spPr/>
        <p:txBody>
          <a:bodyPr>
            <a:normAutofit/>
          </a:bodyPr>
          <a:lstStyle/>
          <a:p>
            <a:r>
              <a:rPr lang="en-US" sz="3600" dirty="0" smtClean="0"/>
              <a:t>You want to do this during the CI phase and the CD phase</a:t>
            </a:r>
          </a:p>
          <a:p>
            <a:pPr lvl="1"/>
            <a:r>
              <a:rPr lang="en-US" sz="3200" dirty="0" smtClean="0"/>
              <a:t>CI-&gt;”Develop” branch(</a:t>
            </a:r>
            <a:r>
              <a:rPr lang="en-US" sz="3200" dirty="0" err="1" smtClean="0"/>
              <a:t>es</a:t>
            </a:r>
            <a:r>
              <a:rPr lang="en-US" sz="3200" dirty="0" smtClean="0"/>
              <a:t>) of your repo</a:t>
            </a:r>
          </a:p>
          <a:p>
            <a:pPr lvl="1"/>
            <a:r>
              <a:rPr lang="en-US" sz="3200" dirty="0" smtClean="0"/>
              <a:t>CD-&gt;”Release” branch(</a:t>
            </a:r>
            <a:r>
              <a:rPr lang="en-US" sz="3200" dirty="0" err="1" smtClean="0"/>
              <a:t>es</a:t>
            </a:r>
            <a:r>
              <a:rPr lang="en-US" sz="3200" dirty="0" smtClean="0"/>
              <a:t>) of your repo</a:t>
            </a:r>
          </a:p>
          <a:p>
            <a:r>
              <a:rPr lang="en-US" sz="3600" dirty="0"/>
              <a:t>Y</a:t>
            </a:r>
            <a:r>
              <a:rPr lang="en-US" sz="3600" dirty="0" smtClean="0"/>
              <a:t>ou </a:t>
            </a:r>
            <a:r>
              <a:rPr lang="en-US" sz="3600" dirty="0" smtClean="0"/>
              <a:t>have at least two choices on how to deploy </a:t>
            </a:r>
            <a:r>
              <a:rPr lang="en-US" sz="3600" dirty="0" err="1" smtClean="0"/>
              <a:t>microservices</a:t>
            </a:r>
            <a:r>
              <a:rPr lang="en-US" sz="3600" dirty="0" smtClean="0"/>
              <a:t> for </a:t>
            </a:r>
            <a:r>
              <a:rPr lang="en-US" sz="3600" dirty="0" smtClean="0"/>
              <a:t>testing...</a:t>
            </a:r>
            <a:endParaRPr lang="en-US" sz="3600" dirty="0" smtClean="0"/>
          </a:p>
        </p:txBody>
      </p:sp>
    </p:spTree>
    <p:extLst>
      <p:ext uri="{BB962C8B-B14F-4D97-AF65-F5344CB8AC3E}">
        <p14:creationId xmlns:p14="http://schemas.microsoft.com/office/powerpoint/2010/main" val="41424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#1: Build All Services</a:t>
            </a:r>
            <a:endParaRPr lang="en-US" dirty="0"/>
          </a:p>
        </p:txBody>
      </p:sp>
      <p:sp>
        <p:nvSpPr>
          <p:cNvPr id="3" name="Content Placeholder 2"/>
          <p:cNvSpPr>
            <a:spLocks noGrp="1"/>
          </p:cNvSpPr>
          <p:nvPr>
            <p:ph idx="1"/>
          </p:nvPr>
        </p:nvSpPr>
        <p:spPr/>
        <p:txBody>
          <a:bodyPr>
            <a:normAutofit lnSpcReduction="10000"/>
          </a:bodyPr>
          <a:lstStyle/>
          <a:p>
            <a:r>
              <a:rPr lang="en-US" dirty="0" smtClean="0"/>
              <a:t>Build and test the whole </a:t>
            </a:r>
            <a:r>
              <a:rPr lang="en-US" dirty="0" smtClean="0"/>
              <a:t>environment</a:t>
            </a:r>
            <a:endParaRPr lang="en-US" dirty="0" smtClean="0"/>
          </a:p>
          <a:p>
            <a:pPr lvl="1"/>
            <a:r>
              <a:rPr lang="en-US" dirty="0" smtClean="0"/>
              <a:t>Your current check-in plus all other stable “dev” branch services.</a:t>
            </a:r>
          </a:p>
          <a:p>
            <a:r>
              <a:rPr lang="en-US" dirty="0" smtClean="0"/>
              <a:t>Advantage: you can go quickly to deployment with some confidence</a:t>
            </a:r>
          </a:p>
          <a:p>
            <a:r>
              <a:rPr lang="en-US" dirty="0" smtClean="0"/>
              <a:t>Disadvantage: may not be feasible with many services, very slow builds</a:t>
            </a:r>
          </a:p>
          <a:p>
            <a:r>
              <a:rPr lang="en-US" dirty="0" smtClean="0"/>
              <a:t>What kinds of tests?</a:t>
            </a:r>
          </a:p>
          <a:p>
            <a:pPr lvl="1"/>
            <a:r>
              <a:rPr lang="en-US" dirty="0" smtClean="0"/>
              <a:t>Unit, integration and end-to-end system tests</a:t>
            </a:r>
          </a:p>
          <a:p>
            <a:r>
              <a:rPr lang="en-US" dirty="0" smtClean="0"/>
              <a:t>For gateways, </a:t>
            </a:r>
            <a:r>
              <a:rPr lang="en-US" dirty="0" err="1" smtClean="0"/>
              <a:t>SauceLabs</a:t>
            </a:r>
            <a:r>
              <a:rPr lang="en-US" dirty="0" smtClean="0"/>
              <a:t> is an interesting tool </a:t>
            </a:r>
            <a:r>
              <a:rPr lang="en-US" dirty="0" smtClean="0"/>
              <a:t>for testing Web front ends</a:t>
            </a:r>
            <a:endParaRPr lang="en-US" dirty="0" smtClean="0"/>
          </a:p>
          <a:p>
            <a:pPr lvl="1"/>
            <a:r>
              <a:rPr lang="en-US" dirty="0" smtClean="0"/>
              <a:t>Launch Selenium browser tests after your build.</a:t>
            </a:r>
          </a:p>
          <a:p>
            <a:endParaRPr lang="en-US" dirty="0" smtClean="0"/>
          </a:p>
          <a:p>
            <a:endParaRPr lang="en-US" dirty="0"/>
          </a:p>
        </p:txBody>
      </p:sp>
    </p:spTree>
    <p:extLst>
      <p:ext uri="{BB962C8B-B14F-4D97-AF65-F5344CB8AC3E}">
        <p14:creationId xmlns:p14="http://schemas.microsoft.com/office/powerpoint/2010/main" val="10800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#2: Build and Test One Service at a Time</a:t>
            </a:r>
            <a:endParaRPr lang="en-US" dirty="0"/>
          </a:p>
        </p:txBody>
      </p:sp>
      <p:sp>
        <p:nvSpPr>
          <p:cNvPr id="3" name="Content Placeholder 2"/>
          <p:cNvSpPr>
            <a:spLocks noGrp="1"/>
          </p:cNvSpPr>
          <p:nvPr>
            <p:ph idx="1"/>
          </p:nvPr>
        </p:nvSpPr>
        <p:spPr>
          <a:xfrm>
            <a:off x="838200" y="1700365"/>
            <a:ext cx="10515600" cy="2533432"/>
          </a:xfrm>
        </p:spPr>
        <p:txBody>
          <a:bodyPr>
            <a:normAutofit/>
          </a:bodyPr>
          <a:lstStyle/>
          <a:p>
            <a:r>
              <a:rPr lang="en-US" dirty="0" smtClean="0"/>
              <a:t>Build only </a:t>
            </a:r>
            <a:r>
              <a:rPr lang="en-US" dirty="0" smtClean="0"/>
              <a:t>one service at a </a:t>
            </a:r>
            <a:r>
              <a:rPr lang="en-US" dirty="0" smtClean="0"/>
              <a:t>time</a:t>
            </a:r>
            <a:r>
              <a:rPr lang="en-US" dirty="0" smtClean="0"/>
              <a:t>.</a:t>
            </a:r>
          </a:p>
          <a:p>
            <a:r>
              <a:rPr lang="en-US" dirty="0" smtClean="0"/>
              <a:t>Deploy your service into a stable production-like setting for testing.</a:t>
            </a:r>
          </a:p>
          <a:p>
            <a:pPr lvl="1"/>
            <a:r>
              <a:rPr lang="en-US" dirty="0" smtClean="0"/>
              <a:t>Composed of pre-built services based on stable versions.</a:t>
            </a:r>
          </a:p>
          <a:p>
            <a:r>
              <a:rPr lang="en-US" dirty="0" smtClean="0"/>
              <a:t>But beware: this could lead to side effects if other services are actively being changed by other developers.</a:t>
            </a:r>
            <a:endParaRPr lang="en-US" dirty="0" smtClean="0"/>
          </a:p>
        </p:txBody>
      </p:sp>
      <p:sp>
        <p:nvSpPr>
          <p:cNvPr id="4" name="Oval 3"/>
          <p:cNvSpPr/>
          <p:nvPr/>
        </p:nvSpPr>
        <p:spPr>
          <a:xfrm>
            <a:off x="1503124" y="4885151"/>
            <a:ext cx="1189972"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
        <p:nvSpPr>
          <p:cNvPr id="5" name="Right Arrow 4"/>
          <p:cNvSpPr/>
          <p:nvPr/>
        </p:nvSpPr>
        <p:spPr>
          <a:xfrm>
            <a:off x="3557392" y="5198301"/>
            <a:ext cx="2242161"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60502"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#1</a:t>
            </a:r>
            <a:endParaRPr lang="en-US" dirty="0"/>
          </a:p>
        </p:txBody>
      </p:sp>
      <p:sp>
        <p:nvSpPr>
          <p:cNvPr id="8" name="Oval 7"/>
          <p:cNvSpPr/>
          <p:nvPr/>
        </p:nvSpPr>
        <p:spPr>
          <a:xfrm>
            <a:off x="9171145"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#4</a:t>
            </a:r>
            <a:endParaRPr lang="en-US" dirty="0"/>
          </a:p>
        </p:txBody>
      </p:sp>
      <p:sp>
        <p:nvSpPr>
          <p:cNvPr id="9" name="Oval 8"/>
          <p:cNvSpPr/>
          <p:nvPr/>
        </p:nvSpPr>
        <p:spPr>
          <a:xfrm>
            <a:off x="7565721"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#3</a:t>
            </a:r>
            <a:endParaRPr lang="en-US" dirty="0"/>
          </a:p>
        </p:txBody>
      </p:sp>
      <p:sp>
        <p:nvSpPr>
          <p:cNvPr id="10" name="Oval 9"/>
          <p:cNvSpPr/>
          <p:nvPr/>
        </p:nvSpPr>
        <p:spPr>
          <a:xfrm>
            <a:off x="9820406"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#2</a:t>
            </a:r>
            <a:endParaRPr lang="en-US" dirty="0"/>
          </a:p>
        </p:txBody>
      </p:sp>
      <p:sp>
        <p:nvSpPr>
          <p:cNvPr id="11" name="Oval 10"/>
          <p:cNvSpPr/>
          <p:nvPr/>
        </p:nvSpPr>
        <p:spPr>
          <a:xfrm>
            <a:off x="6455078" y="4478055"/>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#0</a:t>
            </a:r>
            <a:endParaRPr lang="en-US" dirty="0"/>
          </a:p>
        </p:txBody>
      </p:sp>
      <p:sp>
        <p:nvSpPr>
          <p:cNvPr id="6" name="Oval 5"/>
          <p:cNvSpPr/>
          <p:nvPr/>
        </p:nvSpPr>
        <p:spPr>
          <a:xfrm>
            <a:off x="6327733" y="4496844"/>
            <a:ext cx="1237988"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Tree>
    <p:extLst>
      <p:ext uri="{BB962C8B-B14F-4D97-AF65-F5344CB8AC3E}">
        <p14:creationId xmlns:p14="http://schemas.microsoft.com/office/powerpoint/2010/main" val="547427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Continuous Deployment</a:t>
            </a:r>
            <a:endParaRPr lang="en-US" dirty="0"/>
          </a:p>
        </p:txBody>
      </p:sp>
      <p:sp>
        <p:nvSpPr>
          <p:cNvPr id="5" name="Subtitle 4"/>
          <p:cNvSpPr>
            <a:spLocks noGrp="1"/>
          </p:cNvSpPr>
          <p:nvPr>
            <p:ph type="subTitle" idx="1"/>
          </p:nvPr>
        </p:nvSpPr>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smtClean="0"/>
              <a:t>The other half of the battle</a:t>
            </a:r>
            <a:endParaRPr lang="en-US" sz="3200" dirty="0"/>
          </a:p>
        </p:txBody>
      </p:sp>
    </p:spTree>
    <p:extLst>
      <p:ext uri="{BB962C8B-B14F-4D97-AF65-F5344CB8AC3E}">
        <p14:creationId xmlns:p14="http://schemas.microsoft.com/office/powerpoint/2010/main" val="79872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a:t>
            </a:r>
            <a:r>
              <a:rPr lang="en-US" dirty="0" smtClean="0"/>
              <a:t>Deployment</a:t>
            </a:r>
            <a:endParaRPr lang="en-US" dirty="0"/>
          </a:p>
        </p:txBody>
      </p:sp>
      <p:sp>
        <p:nvSpPr>
          <p:cNvPr id="3" name="Content Placeholder 2"/>
          <p:cNvSpPr>
            <a:spLocks noGrp="1"/>
          </p:cNvSpPr>
          <p:nvPr>
            <p:ph idx="1"/>
          </p:nvPr>
        </p:nvSpPr>
        <p:spPr/>
        <p:txBody>
          <a:bodyPr>
            <a:normAutofit/>
          </a:bodyPr>
          <a:lstStyle/>
          <a:p>
            <a:r>
              <a:rPr lang="en-US" dirty="0" smtClean="0"/>
              <a:t>CD is a lot like CI</a:t>
            </a:r>
          </a:p>
          <a:p>
            <a:r>
              <a:rPr lang="en-US" dirty="0" smtClean="0"/>
              <a:t>CD </a:t>
            </a:r>
            <a:r>
              <a:rPr lang="en-US" dirty="0" smtClean="0"/>
              <a:t>extends CI </a:t>
            </a:r>
            <a:r>
              <a:rPr lang="en-US" dirty="0" smtClean="0"/>
              <a:t>concepts to </a:t>
            </a:r>
            <a:r>
              <a:rPr lang="en-US" dirty="0" smtClean="0"/>
              <a:t>frequently push working code into production</a:t>
            </a:r>
            <a:r>
              <a:rPr lang="en-US" dirty="0" smtClean="0"/>
              <a:t>.</a:t>
            </a:r>
          </a:p>
          <a:p>
            <a:pPr lvl="1"/>
            <a:r>
              <a:rPr lang="en-US" dirty="0" smtClean="0"/>
              <a:t>”Hands free” deployment</a:t>
            </a:r>
            <a:endParaRPr lang="en-US" dirty="0" smtClean="0"/>
          </a:p>
          <a:p>
            <a:r>
              <a:rPr lang="en-US" dirty="0" smtClean="0"/>
              <a:t>The hard part of CD: transitioning and rolling back data behind </a:t>
            </a:r>
            <a:r>
              <a:rPr lang="en-US" dirty="0" err="1" smtClean="0"/>
              <a:t>stateful</a:t>
            </a:r>
            <a:r>
              <a:rPr lang="en-US" dirty="0" smtClean="0"/>
              <a:t> services</a:t>
            </a:r>
          </a:p>
          <a:p>
            <a:pPr lvl="1"/>
            <a:r>
              <a:rPr lang="en-US" dirty="0" smtClean="0"/>
              <a:t>Airavata’s registry component </a:t>
            </a:r>
          </a:p>
          <a:p>
            <a:pPr lvl="1"/>
            <a:r>
              <a:rPr lang="en-US" dirty="0" smtClean="0"/>
              <a:t>Spring 2017 advanced </a:t>
            </a:r>
            <a:r>
              <a:rPr lang="en-US" smtClean="0"/>
              <a:t>course topic</a:t>
            </a:r>
            <a:endParaRPr lang="en-US" dirty="0" smtClean="0"/>
          </a:p>
        </p:txBody>
      </p:sp>
    </p:spTree>
    <p:extLst>
      <p:ext uri="{BB962C8B-B14F-4D97-AF65-F5344CB8AC3E}">
        <p14:creationId xmlns:p14="http://schemas.microsoft.com/office/powerpoint/2010/main" val="1233087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982" y="0"/>
            <a:ext cx="9840036" cy="6858000"/>
          </a:xfrm>
          <a:prstGeom prst="rect">
            <a:avLst/>
          </a:prstGeom>
        </p:spPr>
      </p:pic>
    </p:spTree>
    <p:extLst>
      <p:ext uri="{BB962C8B-B14F-4D97-AF65-F5344CB8AC3E}">
        <p14:creationId xmlns:p14="http://schemas.microsoft.com/office/powerpoint/2010/main" val="178078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3345"/>
            <a:ext cx="12192000" cy="6411310"/>
          </a:xfrm>
          <a:prstGeom prst="rect">
            <a:avLst/>
          </a:prstGeom>
        </p:spPr>
      </p:pic>
    </p:spTree>
    <p:extLst>
      <p:ext uri="{BB962C8B-B14F-4D97-AF65-F5344CB8AC3E}">
        <p14:creationId xmlns:p14="http://schemas.microsoft.com/office/powerpoint/2010/main" val="18521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Strategies</a:t>
            </a:r>
            <a:endParaRPr lang="en-US" dirty="0"/>
          </a:p>
        </p:txBody>
      </p:sp>
      <p:sp>
        <p:nvSpPr>
          <p:cNvPr id="10" name="Text Placeholder 9"/>
          <p:cNvSpPr>
            <a:spLocks noGrp="1"/>
          </p:cNvSpPr>
          <p:nvPr>
            <p:ph type="body" idx="1"/>
          </p:nvPr>
        </p:nvSpPr>
        <p:spPr/>
        <p:txBody>
          <a:bodyPr/>
          <a:lstStyle/>
          <a:p>
            <a:r>
              <a:rPr lang="en-US" dirty="0" smtClean="0"/>
              <a:t>Rolling Updates</a:t>
            </a:r>
            <a:endParaRPr lang="en-US" dirty="0"/>
          </a:p>
        </p:txBody>
      </p:sp>
      <p:sp>
        <p:nvSpPr>
          <p:cNvPr id="8" name="Content Placeholder 7"/>
          <p:cNvSpPr>
            <a:spLocks noGrp="1"/>
          </p:cNvSpPr>
          <p:nvPr>
            <p:ph sz="half" idx="2"/>
          </p:nvPr>
        </p:nvSpPr>
        <p:spPr/>
        <p:txBody>
          <a:bodyPr>
            <a:normAutofit lnSpcReduction="10000"/>
          </a:bodyPr>
          <a:lstStyle/>
          <a:p>
            <a:r>
              <a:rPr lang="en-US" dirty="0" smtClean="0"/>
              <a:t>Incrementally update every instance of every service.</a:t>
            </a:r>
          </a:p>
          <a:p>
            <a:r>
              <a:rPr lang="en-US" dirty="0" smtClean="0"/>
              <a:t>After each update, verify that the updated service is OK.</a:t>
            </a:r>
          </a:p>
          <a:p>
            <a:r>
              <a:rPr lang="en-US" dirty="0" smtClean="0"/>
              <a:t>If OK, update the next instance.</a:t>
            </a:r>
          </a:p>
          <a:p>
            <a:r>
              <a:rPr lang="en-US" dirty="0" smtClean="0"/>
              <a:t>If not, rollback the service instance to the last working version </a:t>
            </a:r>
          </a:p>
          <a:p>
            <a:pPr lvl="1"/>
            <a:r>
              <a:rPr lang="en-US" dirty="0" smtClean="0"/>
              <a:t>Cancel the update</a:t>
            </a:r>
            <a:endParaRPr lang="en-US" dirty="0"/>
          </a:p>
        </p:txBody>
      </p:sp>
      <p:sp>
        <p:nvSpPr>
          <p:cNvPr id="11" name="Text Placeholder 10"/>
          <p:cNvSpPr>
            <a:spLocks noGrp="1"/>
          </p:cNvSpPr>
          <p:nvPr>
            <p:ph type="body" sz="quarter" idx="3"/>
          </p:nvPr>
        </p:nvSpPr>
        <p:spPr/>
        <p:txBody>
          <a:bodyPr/>
          <a:lstStyle/>
          <a:p>
            <a:r>
              <a:rPr lang="en-US" dirty="0" smtClean="0"/>
              <a:t>All at Once Updates</a:t>
            </a:r>
            <a:endParaRPr lang="en-US" dirty="0"/>
          </a:p>
        </p:txBody>
      </p:sp>
      <p:sp>
        <p:nvSpPr>
          <p:cNvPr id="9" name="Content Placeholder 8"/>
          <p:cNvSpPr>
            <a:spLocks noGrp="1"/>
          </p:cNvSpPr>
          <p:nvPr>
            <p:ph sz="quarter" idx="4"/>
          </p:nvPr>
        </p:nvSpPr>
        <p:spPr/>
        <p:txBody>
          <a:bodyPr/>
          <a:lstStyle/>
          <a:p>
            <a:r>
              <a:rPr lang="en-US" dirty="0" smtClean="0"/>
              <a:t>Keep two versions of the system</a:t>
            </a:r>
          </a:p>
          <a:p>
            <a:pPr lvl="1"/>
            <a:r>
              <a:rPr lang="en-US" dirty="0" smtClean="0"/>
              <a:t>Version Blue: the current production system</a:t>
            </a:r>
          </a:p>
          <a:p>
            <a:pPr lvl="1"/>
            <a:r>
              <a:rPr lang="en-US" dirty="0" smtClean="0"/>
              <a:t>Version Green: the updated system, deployed with CD.</a:t>
            </a:r>
          </a:p>
          <a:p>
            <a:r>
              <a:rPr lang="en-US" dirty="0" smtClean="0"/>
              <a:t>Route all calls to Green.</a:t>
            </a:r>
          </a:p>
          <a:p>
            <a:r>
              <a:rPr lang="en-US" dirty="0" smtClean="0"/>
              <a:t>If there are any problems, switch back to Blue</a:t>
            </a:r>
          </a:p>
        </p:txBody>
      </p:sp>
      <p:sp>
        <p:nvSpPr>
          <p:cNvPr id="12" name="TextBox 11"/>
          <p:cNvSpPr txBox="1"/>
          <p:nvPr/>
        </p:nvSpPr>
        <p:spPr>
          <a:xfrm>
            <a:off x="839788" y="6300592"/>
            <a:ext cx="105156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again this becomes tricky when services are </a:t>
            </a:r>
            <a:r>
              <a:rPr lang="en-US" sz="2400" dirty="0" err="1" smtClean="0"/>
              <a:t>stateful</a:t>
            </a:r>
            <a:r>
              <a:rPr lang="en-US" sz="2400" dirty="0" smtClean="0"/>
              <a:t> or record data. </a:t>
            </a:r>
            <a:endParaRPr lang="en-US" sz="2400" dirty="0"/>
          </a:p>
        </p:txBody>
      </p:sp>
    </p:spTree>
    <p:extLst>
      <p:ext uri="{BB962C8B-B14F-4D97-AF65-F5344CB8AC3E}">
        <p14:creationId xmlns:p14="http://schemas.microsoft.com/office/powerpoint/2010/main" val="59629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79400"/>
            <a:ext cx="11684000" cy="1143000"/>
          </a:xfrm>
        </p:spPr>
        <p:txBody>
          <a:bodyPr>
            <a:normAutofit/>
          </a:bodyPr>
          <a:lstStyle/>
          <a:p>
            <a:r>
              <a:rPr lang="en-US" dirty="0"/>
              <a:t>Rolling </a:t>
            </a:r>
            <a:r>
              <a:rPr lang="en-US" dirty="0" smtClean="0"/>
              <a:t>update </a:t>
            </a:r>
            <a:r>
              <a:rPr lang="en-US" dirty="0"/>
              <a:t>– Deploy without downtime</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2" name="Rectangle 1"/>
          <p:cNvSpPr/>
          <p:nvPr/>
        </p:nvSpPr>
        <p:spPr>
          <a:xfrm>
            <a:off x="4799371" y="1606166"/>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cxnSp>
        <p:nvCxnSpPr>
          <p:cNvPr id="21" name="Elbow Connector 20"/>
          <p:cNvCxnSpPr>
            <a:stCxn id="2" idx="2"/>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 idx="2"/>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 idx="2"/>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806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5" name="Oval 4"/>
          <p:cNvSpPr/>
          <p:nvPr/>
        </p:nvSpPr>
        <p:spPr>
          <a:xfrm>
            <a:off x="2985480"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10" name="Elbow Connector 9"/>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799371" y="1606166"/>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721043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71" y="1606166"/>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224842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6" name="Oval 5"/>
          <p:cNvSpPr/>
          <p:nvPr/>
        </p:nvSpPr>
        <p:spPr>
          <a:xfrm>
            <a:off x="7831016"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11" name="Oval 10"/>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13" name="Oval 12"/>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4" name="Elbow Connector 13"/>
          <p:cNvCxnSpPr>
            <a:endCxn id="13"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11"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799371" y="1606166"/>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78183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Tracking –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71" y="1606166"/>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83653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2985480" y="4034691"/>
            <a:ext cx="1211384" cy="1211384"/>
          </a:xfrm>
          <a:prstGeom prst="ellipse">
            <a:avLst/>
          </a:prstGeom>
          <a:solidFill>
            <a:schemeClr val="accent5">
              <a:lumMod val="40000"/>
              <a:lumOff val="60000"/>
            </a:schemeClr>
          </a:solidFill>
          <a:ln w="12700">
            <a:solidFill>
              <a:schemeClr val="accent5">
                <a:lumMod val="75000"/>
              </a:schemeClr>
            </a:solidFill>
          </a:ln>
          <a:effectLst>
            <a:glow rad="152400">
              <a:schemeClr val="accent5">
                <a:lumMod val="75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5">
                    <a:lumMod val="75000"/>
                  </a:schemeClr>
                </a:solidFill>
                <a:latin typeface="Arial"/>
                <a:cs typeface="Arial"/>
              </a:rPr>
              <a:t>v3</a:t>
            </a:r>
          </a:p>
        </p:txBody>
      </p:sp>
      <p:sp>
        <p:nvSpPr>
          <p:cNvPr id="5" name="Oval 4"/>
          <p:cNvSpPr/>
          <p:nvPr/>
        </p:nvSpPr>
        <p:spPr>
          <a:xfrm>
            <a:off x="5408248"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27760"/>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5"/>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85472" y="4343400"/>
            <a:ext cx="1324376" cy="584775"/>
          </a:xfrm>
          <a:prstGeom prst="rect">
            <a:avLst/>
          </a:prstGeom>
          <a:noFill/>
        </p:spPr>
        <p:txBody>
          <a:bodyPr wrap="square" rtlCol="0">
            <a:spAutoFit/>
          </a:bodyPr>
          <a:lstStyle/>
          <a:p>
            <a:pPr algn="ctr"/>
            <a:r>
              <a:rPr lang="en-US" sz="3200" dirty="0">
                <a:solidFill>
                  <a:schemeClr val="accent5">
                    <a:lumMod val="60000"/>
                    <a:lumOff val="40000"/>
                  </a:schemeClr>
                </a:solidFill>
                <a:latin typeface="Arial"/>
                <a:cs typeface="Arial"/>
              </a:rPr>
              <a:t>Stop</a:t>
            </a:r>
          </a:p>
        </p:txBody>
      </p:sp>
      <p:sp>
        <p:nvSpPr>
          <p:cNvPr id="13" name="Rectangle 12"/>
          <p:cNvSpPr/>
          <p:nvPr/>
        </p:nvSpPr>
        <p:spPr>
          <a:xfrm>
            <a:off x="4799371" y="1606165"/>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64680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5408248"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5" name="Oval 4"/>
          <p:cNvSpPr/>
          <p:nvPr/>
        </p:nvSpPr>
        <p:spPr>
          <a:xfrm>
            <a:off x="2985480"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19892"/>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098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71" y="159829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3" name="TextBox 12"/>
          <p:cNvSpPr txBox="1"/>
          <p:nvPr/>
        </p:nvSpPr>
        <p:spPr>
          <a:xfrm>
            <a:off x="2559872" y="3225800"/>
            <a:ext cx="2032000" cy="584775"/>
          </a:xfrm>
          <a:prstGeom prst="rect">
            <a:avLst/>
          </a:prstGeom>
          <a:noFill/>
        </p:spPr>
        <p:txBody>
          <a:bodyPr wrap="square" rtlCol="0">
            <a:spAutoFit/>
          </a:bodyPr>
          <a:lstStyle/>
          <a:p>
            <a:pPr algn="ctr"/>
            <a:r>
              <a:rPr lang="en-US" sz="3200" dirty="0">
                <a:solidFill>
                  <a:schemeClr val="accent4">
                    <a:lumMod val="60000"/>
                    <a:lumOff val="40000"/>
                  </a:schemeClr>
                </a:solidFill>
                <a:latin typeface="Arial"/>
                <a:cs typeface="Arial"/>
              </a:rPr>
              <a:t>Rollback</a:t>
            </a:r>
          </a:p>
        </p:txBody>
      </p:sp>
    </p:spTree>
    <p:extLst>
      <p:ext uri="{BB962C8B-B14F-4D97-AF65-F5344CB8AC3E}">
        <p14:creationId xmlns:p14="http://schemas.microsoft.com/office/powerpoint/2010/main" val="1885131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71" y="1606166"/>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2" name="TextBox 1"/>
          <p:cNvSpPr txBox="1"/>
          <p:nvPr/>
        </p:nvSpPr>
        <p:spPr>
          <a:xfrm>
            <a:off x="838200" y="5686816"/>
            <a:ext cx="1051560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These examples were based on Amazon Code Deploy, but you can follow a similar approach with Apache </a:t>
            </a:r>
            <a:r>
              <a:rPr lang="en-US" sz="2800" dirty="0" err="1" smtClean="0"/>
              <a:t>Mesos</a:t>
            </a:r>
            <a:r>
              <a:rPr lang="en-US" sz="2800" dirty="0" smtClean="0"/>
              <a:t>.</a:t>
            </a:r>
            <a:endParaRPr lang="en-US" sz="2800" dirty="0"/>
          </a:p>
        </p:txBody>
      </p:sp>
    </p:spTree>
    <p:extLst>
      <p:ext uri="{BB962C8B-B14F-4D97-AF65-F5344CB8AC3E}">
        <p14:creationId xmlns:p14="http://schemas.microsoft.com/office/powerpoint/2010/main" val="480676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9807" y="0"/>
            <a:ext cx="804788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5" name="TextBox 4"/>
          <p:cNvSpPr txBox="1"/>
          <p:nvPr/>
        </p:nvSpPr>
        <p:spPr>
          <a:xfrm>
            <a:off x="2188569" y="6457890"/>
            <a:ext cx="7390356"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a:t>See http://</a:t>
            </a:r>
            <a:r>
              <a:rPr lang="en-US" sz="2000" dirty="0" err="1"/>
              <a:t>nvie.com</a:t>
            </a:r>
            <a:r>
              <a:rPr lang="en-US" sz="2000" dirty="0"/>
              <a:t>/posts/a-successful-</a:t>
            </a:r>
            <a:r>
              <a:rPr lang="en-US" sz="2000" dirty="0" err="1"/>
              <a:t>git</a:t>
            </a:r>
            <a:r>
              <a:rPr lang="en-US" sz="2000" dirty="0"/>
              <a:t>-branching-model/</a:t>
            </a:r>
          </a:p>
        </p:txBody>
      </p:sp>
    </p:spTree>
    <p:extLst>
      <p:ext uri="{BB962C8B-B14F-4D97-AF65-F5344CB8AC3E}">
        <p14:creationId xmlns:p14="http://schemas.microsoft.com/office/powerpoint/2010/main" val="252212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Using Apache Jenkins for Continuous Integration and Deployment</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136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Jenkins?</a:t>
            </a:r>
            <a:endParaRPr lang="en-US" dirty="0"/>
          </a:p>
        </p:txBody>
      </p:sp>
      <p:sp>
        <p:nvSpPr>
          <p:cNvPr id="6" name="Content Placeholder 5"/>
          <p:cNvSpPr>
            <a:spLocks noGrp="1"/>
          </p:cNvSpPr>
          <p:nvPr>
            <p:ph type="body" idx="1"/>
          </p:nvPr>
        </p:nvSpPr>
        <p:spPr/>
        <p:txBody>
          <a:bodyPr/>
          <a:lstStyle/>
          <a:p>
            <a:r>
              <a:rPr lang="en-US" dirty="0"/>
              <a:t>Jenkins is a self-contained, open source automation server which can be used to automate all sorts of tasks such as building, testing, and deploying software.</a:t>
            </a:r>
            <a:endParaRPr lang="en-US" dirty="0"/>
          </a:p>
        </p:txBody>
      </p:sp>
    </p:spTree>
    <p:extLst>
      <p:ext uri="{BB962C8B-B14F-4D97-AF65-F5344CB8AC3E}">
        <p14:creationId xmlns:p14="http://schemas.microsoft.com/office/powerpoint/2010/main" val="1094417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Jenkins Pipeline</a:t>
            </a:r>
            <a:endParaRPr lang="en-US" dirty="0"/>
          </a:p>
        </p:txBody>
      </p:sp>
      <p:sp>
        <p:nvSpPr>
          <p:cNvPr id="5" name="Content Placeholder 4"/>
          <p:cNvSpPr>
            <a:spLocks noGrp="1"/>
          </p:cNvSpPr>
          <p:nvPr>
            <p:ph idx="1"/>
          </p:nvPr>
        </p:nvSpPr>
        <p:spPr>
          <a:xfrm>
            <a:off x="838200" y="1700365"/>
            <a:ext cx="10515600" cy="4351338"/>
          </a:xfrm>
        </p:spPr>
        <p:txBody>
          <a:bodyPr>
            <a:normAutofit/>
          </a:bodyPr>
          <a:lstStyle/>
          <a:p>
            <a:r>
              <a:rPr lang="en-US" dirty="0"/>
              <a:t>Jenkins Pipeline is a suite of plugins which supports implementing and integrating continuous delivery pipelines into Jenkins. </a:t>
            </a:r>
            <a:endParaRPr lang="en-US" dirty="0" smtClean="0"/>
          </a:p>
          <a:p>
            <a:r>
              <a:rPr lang="en-US" dirty="0" smtClean="0"/>
              <a:t>Pipeline </a:t>
            </a:r>
            <a:r>
              <a:rPr lang="en-US" dirty="0"/>
              <a:t>provides an extensible set of tools for modeling simple-to-complex delivery pipelines </a:t>
            </a:r>
            <a:r>
              <a:rPr lang="en-US" b="1" dirty="0" smtClean="0"/>
              <a:t>as code</a:t>
            </a:r>
            <a:endParaRPr lang="en-US" dirty="0" smtClean="0"/>
          </a:p>
          <a:p>
            <a:r>
              <a:rPr lang="en-US" dirty="0" smtClean="0"/>
              <a:t>You can define your pipeline using the UI or through a </a:t>
            </a:r>
            <a:r>
              <a:rPr lang="en-US" dirty="0" err="1" smtClean="0"/>
              <a:t>Jenkinsfile</a:t>
            </a:r>
            <a:r>
              <a:rPr lang="en-US" dirty="0" smtClean="0"/>
              <a:t>.</a:t>
            </a:r>
          </a:p>
          <a:p>
            <a:r>
              <a:rPr lang="en-US" dirty="0" smtClean="0"/>
              <a:t>This is a nice development, in my opinion.</a:t>
            </a:r>
          </a:p>
          <a:p>
            <a:pPr lvl="1"/>
            <a:r>
              <a:rPr lang="en-US" dirty="0" smtClean="0"/>
              <a:t>Compare with similar ”as code” approaches used by Travis-CI and Amazon </a:t>
            </a:r>
            <a:r>
              <a:rPr lang="en-US" dirty="0" err="1" smtClean="0"/>
              <a:t>CloudDeploy</a:t>
            </a:r>
            <a:endParaRPr lang="en-US" dirty="0" smtClean="0"/>
          </a:p>
          <a:p>
            <a:pPr lvl="1"/>
            <a:r>
              <a:rPr lang="en-US" dirty="0" smtClean="0"/>
              <a:t>You can check your entire pipeline into </a:t>
            </a:r>
            <a:r>
              <a:rPr lang="en-US" dirty="0" err="1" smtClean="0"/>
              <a:t>Git</a:t>
            </a:r>
            <a:r>
              <a:rPr lang="en-US" dirty="0" smtClean="0"/>
              <a:t> and keep track of it</a:t>
            </a:r>
          </a:p>
          <a:p>
            <a:pPr lvl="1"/>
            <a:endParaRPr lang="en-US" dirty="0"/>
          </a:p>
        </p:txBody>
      </p:sp>
    </p:spTree>
    <p:extLst>
      <p:ext uri="{BB962C8B-B14F-4D97-AF65-F5344CB8AC3E}">
        <p14:creationId xmlns:p14="http://schemas.microsoft.com/office/powerpoint/2010/main" val="2004299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Jenkinsfile</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ext </a:t>
            </a:r>
            <a:r>
              <a:rPr lang="en-US" dirty="0"/>
              <a:t>file that contains the definition of a Jenkins Pipeline </a:t>
            </a:r>
            <a:endParaRPr lang="en-US" dirty="0" smtClean="0"/>
          </a:p>
          <a:p>
            <a:r>
              <a:rPr lang="en-US" dirty="0" smtClean="0"/>
              <a:t>Treat the </a:t>
            </a:r>
            <a:r>
              <a:rPr lang="en-US" dirty="0"/>
              <a:t>continuous delivery pipeline a part of the application to be </a:t>
            </a:r>
            <a:r>
              <a:rPr lang="en-US" dirty="0" smtClean="0"/>
              <a:t>versioned </a:t>
            </a:r>
            <a:r>
              <a:rPr lang="en-US" dirty="0"/>
              <a:t>and reviewed like any other code. </a:t>
            </a:r>
            <a:endParaRPr lang="en-US" dirty="0" smtClean="0"/>
          </a:p>
          <a:p>
            <a:r>
              <a:rPr lang="en-US" dirty="0" smtClean="0"/>
              <a:t>Creating </a:t>
            </a:r>
            <a:r>
              <a:rPr lang="en-US" dirty="0"/>
              <a:t>a </a:t>
            </a:r>
            <a:r>
              <a:rPr lang="en-US" dirty="0" err="1"/>
              <a:t>Jenkinsfile</a:t>
            </a:r>
            <a:r>
              <a:rPr lang="en-US" dirty="0"/>
              <a:t> provides a number of immediate benefits:</a:t>
            </a:r>
          </a:p>
          <a:p>
            <a:pPr lvl="1"/>
            <a:r>
              <a:rPr lang="en-US" dirty="0"/>
              <a:t>Automatically create Pipelines for all Branches and Pull Requests</a:t>
            </a:r>
          </a:p>
          <a:p>
            <a:pPr lvl="1"/>
            <a:r>
              <a:rPr lang="en-US" dirty="0"/>
              <a:t>Code review/iteration on the Pipeline</a:t>
            </a:r>
          </a:p>
          <a:p>
            <a:pPr lvl="1"/>
            <a:r>
              <a:rPr lang="en-US" dirty="0"/>
              <a:t>Audit trail for the Pipeline</a:t>
            </a:r>
          </a:p>
          <a:p>
            <a:pPr lvl="1"/>
            <a:r>
              <a:rPr lang="en-US" dirty="0"/>
              <a:t>Single source of truth </a:t>
            </a:r>
            <a:r>
              <a:rPr lang="en-US" baseline="30000" dirty="0"/>
              <a:t>[</a:t>
            </a:r>
            <a:r>
              <a:rPr lang="en-US" baseline="30000" dirty="0">
                <a:hlinkClick r:id="rId2" tooltip="View footnote."/>
              </a:rPr>
              <a:t>2</a:t>
            </a:r>
            <a:r>
              <a:rPr lang="en-US" baseline="30000" dirty="0"/>
              <a:t>]</a:t>
            </a:r>
            <a:r>
              <a:rPr lang="en-US" dirty="0"/>
              <a:t> for the Pipeline, which can be viewed and edited by multiple members of the project</a:t>
            </a:r>
            <a:r>
              <a:rPr lang="en-US" dirty="0" smtClean="0"/>
              <a:t>.</a:t>
            </a:r>
            <a:endParaRPr lang="en-US" dirty="0"/>
          </a:p>
          <a:p>
            <a:endParaRPr lang="en-US" dirty="0"/>
          </a:p>
        </p:txBody>
      </p:sp>
      <p:sp>
        <p:nvSpPr>
          <p:cNvPr id="4" name="TextBox 3"/>
          <p:cNvSpPr txBox="1"/>
          <p:nvPr/>
        </p:nvSpPr>
        <p:spPr>
          <a:xfrm>
            <a:off x="838200" y="6263014"/>
            <a:ext cx="10515600"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smtClean="0"/>
              <a:t>This is a major new development for Jenkins 2.x and best practice generally for any CI/CD system. </a:t>
            </a:r>
            <a:endParaRPr lang="en-US" sz="2000" dirty="0"/>
          </a:p>
        </p:txBody>
      </p:sp>
    </p:spTree>
    <p:extLst>
      <p:ext uri="{BB962C8B-B14F-4D97-AF65-F5344CB8AC3E}">
        <p14:creationId xmlns:p14="http://schemas.microsoft.com/office/powerpoint/2010/main" val="631312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to Solve</a:t>
            </a:r>
            <a:endParaRPr lang="en-US" dirty="0"/>
          </a:p>
        </p:txBody>
      </p:sp>
      <p:sp>
        <p:nvSpPr>
          <p:cNvPr id="3" name="Content Placeholder 2"/>
          <p:cNvSpPr>
            <a:spLocks noGrp="1"/>
          </p:cNvSpPr>
          <p:nvPr>
            <p:ph idx="1"/>
          </p:nvPr>
        </p:nvSpPr>
        <p:spPr/>
        <p:txBody>
          <a:bodyPr/>
          <a:lstStyle/>
          <a:p>
            <a:r>
              <a:rPr lang="en-US" dirty="0" smtClean="0"/>
              <a:t>How do you trigger a pipeline execution?</a:t>
            </a:r>
          </a:p>
          <a:p>
            <a:r>
              <a:rPr lang="en-US" dirty="0" smtClean="0"/>
              <a:t>How can you use Jenkins to deploy all of your runtime dependencies and supporting services as well as your code?</a:t>
            </a:r>
          </a:p>
          <a:p>
            <a:r>
              <a:rPr lang="en-US" dirty="0" smtClean="0"/>
              <a:t>How do you pass secrets like passwords to Jenkins without checking them into </a:t>
            </a:r>
            <a:r>
              <a:rPr lang="en-US" dirty="0" err="1" smtClean="0"/>
              <a:t>Git</a:t>
            </a:r>
            <a:r>
              <a:rPr lang="en-US" dirty="0" smtClean="0"/>
              <a:t>?</a:t>
            </a:r>
          </a:p>
          <a:p>
            <a:r>
              <a:rPr lang="en-US" dirty="0" smtClean="0"/>
              <a:t>How do you remotely execute commands on your deployment destination VMs?</a:t>
            </a:r>
            <a:endParaRPr lang="en-US" dirty="0"/>
          </a:p>
        </p:txBody>
      </p:sp>
    </p:spTree>
    <p:extLst>
      <p:ext uri="{BB962C8B-B14F-4D97-AF65-F5344CB8AC3E}">
        <p14:creationId xmlns:p14="http://schemas.microsoft.com/office/powerpoint/2010/main" val="169217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464"/>
            <a:ext cx="10515600" cy="1325563"/>
          </a:xfrm>
        </p:spPr>
        <p:txBody>
          <a:bodyPr/>
          <a:lstStyle/>
          <a:p>
            <a:pPr algn="ctr"/>
            <a:r>
              <a:rPr lang="en-US" dirty="0" smtClean="0"/>
              <a:t>1000 Words about Previous Picture</a:t>
            </a:r>
            <a:endParaRPr lang="en-US" dirty="0"/>
          </a:p>
        </p:txBody>
      </p:sp>
      <p:graphicFrame>
        <p:nvGraphicFramePr>
          <p:cNvPr id="5" name="Table 4"/>
          <p:cNvGraphicFramePr>
            <a:graphicFrameLocks noGrp="1"/>
          </p:cNvGraphicFramePr>
          <p:nvPr>
            <p:extLst/>
          </p:nvPr>
        </p:nvGraphicFramePr>
        <p:xfrm>
          <a:off x="838199" y="1333854"/>
          <a:ext cx="10636405" cy="4206240"/>
        </p:xfrm>
        <a:graphic>
          <a:graphicData uri="http://schemas.openxmlformats.org/drawingml/2006/table">
            <a:tbl>
              <a:tblPr firstRow="1" bandRow="1">
                <a:tableStyleId>{5C22544A-7EE6-4342-B048-85BDC9FD1C3A}</a:tableStyleId>
              </a:tblPr>
              <a:tblGrid>
                <a:gridCol w="1791651"/>
                <a:gridCol w="8844754"/>
              </a:tblGrid>
              <a:tr h="370840">
                <a:tc>
                  <a:txBody>
                    <a:bodyPr/>
                    <a:lstStyle/>
                    <a:p>
                      <a:r>
                        <a:rPr lang="en-US" sz="2400" dirty="0" smtClean="0"/>
                        <a:t>Branch</a:t>
                      </a:r>
                      <a:endParaRPr lang="en-US" sz="2400" dirty="0"/>
                    </a:p>
                  </a:txBody>
                  <a:tcPr/>
                </a:tc>
                <a:tc>
                  <a:txBody>
                    <a:bodyPr/>
                    <a:lstStyle/>
                    <a:p>
                      <a:r>
                        <a:rPr lang="en-US" sz="2400" dirty="0" smtClean="0"/>
                        <a:t>Description</a:t>
                      </a:r>
                      <a:endParaRPr lang="en-US" sz="2400" dirty="0"/>
                    </a:p>
                  </a:txBody>
                  <a:tcPr/>
                </a:tc>
              </a:tr>
              <a:tr h="370840">
                <a:tc>
                  <a:txBody>
                    <a:bodyPr/>
                    <a:lstStyle/>
                    <a:p>
                      <a:r>
                        <a:rPr lang="en-US" sz="2400" dirty="0" smtClean="0"/>
                        <a:t>Master</a:t>
                      </a:r>
                      <a:endParaRPr lang="en-US" sz="2400" dirty="0"/>
                    </a:p>
                  </a:txBody>
                  <a:tcPr/>
                </a:tc>
                <a:tc>
                  <a:txBody>
                    <a:bodyPr/>
                    <a:lstStyle/>
                    <a:p>
                      <a:r>
                        <a:rPr lang="en-US" sz="2400" dirty="0" smtClean="0"/>
                        <a:t>All other branches</a:t>
                      </a:r>
                      <a:r>
                        <a:rPr lang="en-US" sz="2400" baseline="0" dirty="0" smtClean="0"/>
                        <a:t> trace back to here.   Final releases are here. Must always build and pass all tests.</a:t>
                      </a:r>
                      <a:endParaRPr lang="en-US" sz="2400" dirty="0"/>
                    </a:p>
                  </a:txBody>
                  <a:tcPr/>
                </a:tc>
              </a:tr>
              <a:tr h="370840">
                <a:tc>
                  <a:txBody>
                    <a:bodyPr/>
                    <a:lstStyle/>
                    <a:p>
                      <a:r>
                        <a:rPr lang="en-US" sz="2400" dirty="0" smtClean="0"/>
                        <a:t>Develop</a:t>
                      </a:r>
                      <a:endParaRPr lang="en-US" sz="2400" dirty="0"/>
                    </a:p>
                  </a:txBody>
                  <a:tcPr/>
                </a:tc>
                <a:tc>
                  <a:txBody>
                    <a:bodyPr/>
                    <a:lstStyle/>
                    <a:p>
                      <a:r>
                        <a:rPr lang="en-US" sz="2400" dirty="0" smtClean="0"/>
                        <a:t>Code</a:t>
                      </a:r>
                      <a:r>
                        <a:rPr lang="en-US" sz="2400" baseline="0" dirty="0" smtClean="0"/>
                        <a:t> for next version of Master. Integration Branch.  Everyone’s code goes back here.  Must always build and pass all tests. </a:t>
                      </a:r>
                      <a:endParaRPr lang="en-US" sz="2400" dirty="0"/>
                    </a:p>
                  </a:txBody>
                  <a:tcPr/>
                </a:tc>
              </a:tr>
              <a:tr h="370840">
                <a:tc>
                  <a:txBody>
                    <a:bodyPr/>
                    <a:lstStyle/>
                    <a:p>
                      <a:r>
                        <a:rPr lang="en-US" sz="2400" dirty="0" smtClean="0"/>
                        <a:t>Feature</a:t>
                      </a:r>
                      <a:endParaRPr lang="en-US" sz="2400" dirty="0"/>
                    </a:p>
                  </a:txBody>
                  <a:tcPr/>
                </a:tc>
                <a:tc>
                  <a:txBody>
                    <a:bodyPr/>
                    <a:lstStyle/>
                    <a:p>
                      <a:r>
                        <a:rPr lang="en-US" sz="2400" dirty="0" smtClean="0"/>
                        <a:t>Working</a:t>
                      </a:r>
                      <a:r>
                        <a:rPr lang="en-US" sz="2400" baseline="0" dirty="0" smtClean="0"/>
                        <a:t> branches with code not ready for integration.  May have 1 or more developers. Goes away when merged back into Develop.</a:t>
                      </a:r>
                      <a:endParaRPr lang="en-US" sz="2400" dirty="0"/>
                    </a:p>
                  </a:txBody>
                  <a:tcPr/>
                </a:tc>
              </a:tr>
              <a:tr h="370840">
                <a:tc>
                  <a:txBody>
                    <a:bodyPr/>
                    <a:lstStyle/>
                    <a:p>
                      <a:r>
                        <a:rPr lang="en-US" sz="2400" dirty="0" smtClean="0"/>
                        <a:t>Release</a:t>
                      </a:r>
                      <a:endParaRPr lang="en-US" sz="2400" dirty="0"/>
                    </a:p>
                  </a:txBody>
                  <a:tcPr/>
                </a:tc>
                <a:tc>
                  <a:txBody>
                    <a:bodyPr/>
                    <a:lstStyle/>
                    <a:p>
                      <a:r>
                        <a:rPr lang="en-US" sz="2400" dirty="0" smtClean="0"/>
                        <a:t>Code</a:t>
                      </a:r>
                      <a:r>
                        <a:rPr lang="en-US" sz="2400" baseline="0" dirty="0" smtClean="0"/>
                        <a:t> that is preparing to go back to the Master.  Only bug fixes.</a:t>
                      </a:r>
                      <a:endParaRPr lang="en-US" sz="2400" dirty="0"/>
                    </a:p>
                  </a:txBody>
                  <a:tcPr/>
                </a:tc>
              </a:tr>
              <a:tr h="370840">
                <a:tc>
                  <a:txBody>
                    <a:bodyPr/>
                    <a:lstStyle/>
                    <a:p>
                      <a:r>
                        <a:rPr lang="en-US" sz="2400" dirty="0" smtClean="0"/>
                        <a:t>Hotfix</a:t>
                      </a:r>
                      <a:endParaRPr lang="en-US" sz="2400" dirty="0"/>
                    </a:p>
                  </a:txBody>
                  <a:tcPr/>
                </a:tc>
                <a:tc>
                  <a:txBody>
                    <a:bodyPr/>
                    <a:lstStyle/>
                    <a:p>
                      <a:r>
                        <a:rPr lang="en-US" sz="2400" dirty="0" smtClean="0"/>
                        <a:t>Code</a:t>
                      </a:r>
                      <a:r>
                        <a:rPr lang="en-US" sz="2400" baseline="0" dirty="0" smtClean="0"/>
                        <a:t> that fixes a bug discovered in Master that must be fixed immediately.  Merged back to both Master and Develop branches.</a:t>
                      </a:r>
                      <a:endParaRPr lang="en-US" sz="2400" dirty="0"/>
                    </a:p>
                  </a:txBody>
                  <a:tcPr/>
                </a:tc>
              </a:tr>
            </a:tbl>
          </a:graphicData>
        </a:graphic>
      </p:graphicFrame>
      <p:sp>
        <p:nvSpPr>
          <p:cNvPr id="6" name="TextBox 5"/>
          <p:cNvSpPr txBox="1"/>
          <p:nvPr/>
        </p:nvSpPr>
        <p:spPr>
          <a:xfrm>
            <a:off x="2497873" y="5843247"/>
            <a:ext cx="708102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Only the Master and Develop branches live forever!</a:t>
            </a:r>
          </a:p>
        </p:txBody>
      </p:sp>
    </p:spTree>
    <p:extLst>
      <p:ext uri="{BB962C8B-B14F-4D97-AF65-F5344CB8AC3E}">
        <p14:creationId xmlns:p14="http://schemas.microsoft.com/office/powerpoint/2010/main" val="1952705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Suggestions</a:t>
            </a:r>
            <a:endParaRPr lang="en-US" dirty="0"/>
          </a:p>
        </p:txBody>
      </p:sp>
      <p:sp>
        <p:nvSpPr>
          <p:cNvPr id="4" name="Content Placeholder 3"/>
          <p:cNvSpPr>
            <a:spLocks noGrp="1"/>
          </p:cNvSpPr>
          <p:nvPr>
            <p:ph idx="1"/>
          </p:nvPr>
        </p:nvSpPr>
        <p:spPr/>
        <p:txBody>
          <a:bodyPr/>
          <a:lstStyle/>
          <a:p>
            <a:r>
              <a:rPr lang="en-US" dirty="0" smtClean="0"/>
              <a:t>In real settings, each </a:t>
            </a:r>
            <a:r>
              <a:rPr lang="en-US" dirty="0" err="1" smtClean="0"/>
              <a:t>microservice</a:t>
            </a:r>
            <a:r>
              <a:rPr lang="en-US" dirty="0" smtClean="0"/>
              <a:t> should have its own branch</a:t>
            </a:r>
          </a:p>
          <a:p>
            <a:pPr lvl="1"/>
            <a:r>
              <a:rPr lang="en-US" dirty="0" smtClean="0"/>
              <a:t>Or even its own repository</a:t>
            </a:r>
          </a:p>
          <a:p>
            <a:r>
              <a:rPr lang="en-US" dirty="0" smtClean="0"/>
              <a:t>Tie continuous integration to the dev branch.</a:t>
            </a:r>
          </a:p>
          <a:p>
            <a:pPr lvl="1"/>
            <a:r>
              <a:rPr lang="en-US" dirty="0" smtClean="0"/>
              <a:t>Don</a:t>
            </a:r>
            <a:r>
              <a:rPr lang="uk-UA" dirty="0" smtClean="0"/>
              <a:t>’</a:t>
            </a:r>
            <a:r>
              <a:rPr lang="en-US" dirty="0" smtClean="0"/>
              <a:t>t break the build</a:t>
            </a:r>
          </a:p>
          <a:p>
            <a:r>
              <a:rPr lang="en-US" dirty="0" smtClean="0"/>
              <a:t>Tie continuous deployment to the release branch</a:t>
            </a:r>
          </a:p>
          <a:p>
            <a:r>
              <a:rPr lang="en-US" dirty="0" smtClean="0"/>
              <a:t>Develop a CI/CD approach for your entire system, not just individual services.</a:t>
            </a:r>
          </a:p>
        </p:txBody>
      </p:sp>
    </p:spTree>
    <p:extLst>
      <p:ext uri="{BB962C8B-B14F-4D97-AF65-F5344CB8AC3E}">
        <p14:creationId xmlns:p14="http://schemas.microsoft.com/office/powerpoint/2010/main" val="28056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16729120"/>
              </p:ext>
            </p:extLst>
          </p:nvPr>
        </p:nvGraphicFramePr>
        <p:xfrm>
          <a:off x="332288" y="2009847"/>
          <a:ext cx="11252200" cy="3741527"/>
        </p:xfrm>
        <a:graphic>
          <a:graphicData uri="http://schemas.openxmlformats.org/drawingml/2006/table">
            <a:tbl>
              <a:tblPr firstRow="1" bandRow="1">
                <a:tableStyleId>{5C22544A-7EE6-4342-B048-85BDC9FD1C3A}</a:tableStyleId>
              </a:tblPr>
              <a:tblGrid>
                <a:gridCol w="4853488"/>
                <a:gridCol w="6398712"/>
              </a:tblGrid>
              <a:tr h="626534">
                <a:tc>
                  <a:txBody>
                    <a:bodyPr/>
                    <a:lstStyle/>
                    <a:p>
                      <a:r>
                        <a:rPr lang="en-US" sz="2400" dirty="0" smtClean="0"/>
                        <a:t>Software</a:t>
                      </a:r>
                      <a:endParaRPr lang="en-US" sz="2400" dirty="0"/>
                    </a:p>
                  </a:txBody>
                  <a:tcPr/>
                </a:tc>
                <a:tc>
                  <a:txBody>
                    <a:bodyPr/>
                    <a:lstStyle/>
                    <a:p>
                      <a:r>
                        <a:rPr lang="en-US" sz="2400" dirty="0" smtClean="0"/>
                        <a:t>Software as a Service</a:t>
                      </a:r>
                      <a:endParaRPr lang="en-US" sz="2400" dirty="0"/>
                    </a:p>
                  </a:txBody>
                  <a:tcPr/>
                </a:tc>
              </a:tr>
              <a:tr h="791528">
                <a:tc>
                  <a:txBody>
                    <a:bodyPr/>
                    <a:lstStyle/>
                    <a:p>
                      <a:r>
                        <a:rPr lang="en-US" sz="2400" dirty="0" smtClean="0"/>
                        <a:t>Release</a:t>
                      </a:r>
                      <a:r>
                        <a:rPr lang="en-US" sz="2400" baseline="0" dirty="0" smtClean="0"/>
                        <a:t> software artifacts (zips, tars, </a:t>
                      </a:r>
                      <a:r>
                        <a:rPr lang="en-US" sz="2400" baseline="0" dirty="0" err="1" smtClean="0"/>
                        <a:t>dmgs</a:t>
                      </a:r>
                      <a:r>
                        <a:rPr lang="en-US" sz="2400" baseline="0" dirty="0" smtClean="0"/>
                        <a:t>, rpms, </a:t>
                      </a:r>
                      <a:r>
                        <a:rPr lang="en-US" sz="2400" baseline="0" dirty="0" err="1" smtClean="0"/>
                        <a:t>etc</a:t>
                      </a:r>
                      <a:r>
                        <a:rPr lang="en-US" sz="2400" baseline="0" dirty="0" smtClean="0"/>
                        <a:t>).</a:t>
                      </a:r>
                      <a:endParaRPr lang="en-US" sz="2400" dirty="0"/>
                    </a:p>
                  </a:txBody>
                  <a:tcPr/>
                </a:tc>
                <a:tc>
                  <a:txBody>
                    <a:bodyPr/>
                    <a:lstStyle/>
                    <a:p>
                      <a:r>
                        <a:rPr lang="en-US" sz="2400" baseline="0" dirty="0" smtClean="0"/>
                        <a:t>Continuously update services that are composed of multiple internal </a:t>
                      </a:r>
                      <a:r>
                        <a:rPr lang="en-US" sz="2400" baseline="0" dirty="0" err="1" smtClean="0"/>
                        <a:t>microservices</a:t>
                      </a:r>
                      <a:r>
                        <a:rPr lang="en-US" sz="2400" baseline="0" dirty="0" smtClean="0"/>
                        <a:t>.</a:t>
                      </a:r>
                      <a:endParaRPr lang="en-US" sz="2400" dirty="0"/>
                    </a:p>
                  </a:txBody>
                  <a:tcPr/>
                </a:tc>
              </a:tr>
              <a:tr h="618067">
                <a:tc>
                  <a:txBody>
                    <a:bodyPr/>
                    <a:lstStyle/>
                    <a:p>
                      <a:r>
                        <a:rPr lang="en-US" sz="2400" dirty="0" smtClean="0"/>
                        <a:t>Monolithic</a:t>
                      </a:r>
                      <a:r>
                        <a:rPr lang="en-US" sz="2400" baseline="0" dirty="0" smtClean="0"/>
                        <a:t> build system</a:t>
                      </a:r>
                      <a:endParaRPr lang="en-US" sz="2400" dirty="0"/>
                    </a:p>
                  </a:txBody>
                  <a:tcPr/>
                </a:tc>
                <a:tc>
                  <a:txBody>
                    <a:bodyPr/>
                    <a:lstStyle/>
                    <a:p>
                      <a:r>
                        <a:rPr lang="en-US" sz="2400" dirty="0" smtClean="0"/>
                        <a:t>Different</a:t>
                      </a:r>
                      <a:r>
                        <a:rPr lang="en-US" sz="2400" baseline="0" dirty="0" smtClean="0"/>
                        <a:t> b</a:t>
                      </a:r>
                      <a:r>
                        <a:rPr lang="en-US" sz="2400" dirty="0" smtClean="0"/>
                        <a:t>uild</a:t>
                      </a:r>
                      <a:r>
                        <a:rPr lang="en-US" sz="2400" baseline="0" dirty="0" smtClean="0"/>
                        <a:t> </a:t>
                      </a:r>
                      <a:r>
                        <a:rPr lang="en-US" sz="2400" baseline="0" dirty="0" smtClean="0"/>
                        <a:t>systems for each </a:t>
                      </a:r>
                      <a:r>
                        <a:rPr lang="en-US" sz="2400" baseline="0" dirty="0" err="1" smtClean="0"/>
                        <a:t>microservice</a:t>
                      </a:r>
                      <a:r>
                        <a:rPr lang="en-US" sz="2400" baseline="0" dirty="0" smtClean="0"/>
                        <a:t>.</a:t>
                      </a:r>
                      <a:endParaRPr lang="en-US" sz="2400" dirty="0"/>
                    </a:p>
                  </a:txBody>
                  <a:tcPr/>
                </a:tc>
              </a:tr>
              <a:tr h="618067">
                <a:tc>
                  <a:txBody>
                    <a:bodyPr/>
                    <a:lstStyle/>
                    <a:p>
                      <a:r>
                        <a:rPr lang="en-US" sz="2400" baseline="0" dirty="0" smtClean="0"/>
                        <a:t>Many layers of testing of entire monolith</a:t>
                      </a:r>
                      <a:endParaRPr lang="en-US" sz="2400" dirty="0"/>
                    </a:p>
                  </a:txBody>
                  <a:tcPr/>
                </a:tc>
                <a:tc>
                  <a:txBody>
                    <a:bodyPr/>
                    <a:lstStyle/>
                    <a:p>
                      <a:r>
                        <a:rPr lang="en-US" sz="2400" dirty="0" smtClean="0"/>
                        <a:t>Limited testing of each service; full</a:t>
                      </a:r>
                      <a:r>
                        <a:rPr lang="en-US" sz="2400" baseline="0" dirty="0" smtClean="0"/>
                        <a:t> system testing more important</a:t>
                      </a:r>
                      <a:endParaRPr lang="en-US" sz="2400" dirty="0"/>
                    </a:p>
                  </a:txBody>
                  <a:tcPr/>
                </a:tc>
              </a:tr>
              <a:tr h="851006">
                <a:tc>
                  <a:txBody>
                    <a:bodyPr/>
                    <a:lstStyle/>
                    <a:p>
                      <a:r>
                        <a:rPr lang="en-US" sz="2400" dirty="0" smtClean="0"/>
                        <a:t>One release</a:t>
                      </a:r>
                      <a:endParaRPr lang="en-US" sz="2400" dirty="0"/>
                    </a:p>
                  </a:txBody>
                  <a:tcPr/>
                </a:tc>
                <a:tc>
                  <a:txBody>
                    <a:bodyPr/>
                    <a:lstStyle/>
                    <a:p>
                      <a:r>
                        <a:rPr lang="en-US" sz="2400" dirty="0" smtClean="0"/>
                        <a:t>Each</a:t>
                      </a:r>
                      <a:r>
                        <a:rPr lang="en-US" sz="2400" baseline="0" dirty="0" smtClean="0"/>
                        <a:t> service gets released, or goes into operation, independently.</a:t>
                      </a:r>
                      <a:endParaRPr lang="en-US" sz="2400" dirty="0"/>
                    </a:p>
                  </a:txBody>
                  <a:tcPr/>
                </a:tc>
              </a:tr>
            </a:tbl>
          </a:graphicData>
        </a:graphic>
      </p:graphicFrame>
      <p:sp>
        <p:nvSpPr>
          <p:cNvPr id="6" name="TextBox 5"/>
          <p:cNvSpPr txBox="1"/>
          <p:nvPr/>
        </p:nvSpPr>
        <p:spPr>
          <a:xfrm>
            <a:off x="332288" y="506723"/>
            <a:ext cx="11252200" cy="1446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4400" dirty="0" smtClean="0"/>
              <a:t>Comparing Monolithic Software with </a:t>
            </a:r>
            <a:r>
              <a:rPr lang="en-US" sz="4400" dirty="0" err="1" smtClean="0"/>
              <a:t>Microservices</a:t>
            </a:r>
            <a:endParaRPr lang="en-US" sz="4400" dirty="0"/>
          </a:p>
        </p:txBody>
      </p:sp>
    </p:spTree>
    <p:extLst>
      <p:ext uri="{BB962C8B-B14F-4D97-AF65-F5344CB8AC3E}">
        <p14:creationId xmlns:p14="http://schemas.microsoft.com/office/powerpoint/2010/main" val="86826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a:t>
            </a:r>
            <a:r>
              <a:rPr lang="en-US" dirty="0" smtClean="0"/>
              <a:t>Deploymen</a:t>
            </a:r>
            <a:r>
              <a:rPr lang="en-US" dirty="0" smtClean="0"/>
              <a:t>t </a:t>
            </a:r>
            <a:r>
              <a:rPr lang="en-US" dirty="0" smtClean="0"/>
              <a:t>Pipeline</a:t>
            </a:r>
            <a:endParaRPr lang="en-US" dirty="0"/>
          </a:p>
        </p:txBody>
      </p:sp>
      <p:graphicFrame>
        <p:nvGraphicFramePr>
          <p:cNvPr id="4" name="Content Placeholder 3"/>
          <p:cNvGraphicFramePr>
            <a:graphicFrameLocks noGrp="1"/>
          </p:cNvGraphicFramePr>
          <p:nvPr>
            <p:ph idx="1"/>
            <p:extLst/>
          </p:nvPr>
        </p:nvGraphicFramePr>
        <p:xfrm>
          <a:off x="508000" y="1498600"/>
          <a:ext cx="11023600"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5461347"/>
            <a:ext cx="726614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Each step should be entirely self-contained. Your entire system, not just your code, should be replicated in each step.</a:t>
            </a:r>
            <a:endParaRPr lang="en-US" sz="2400" dirty="0"/>
          </a:p>
        </p:txBody>
      </p:sp>
    </p:spTree>
    <p:extLst>
      <p:ext uri="{BB962C8B-B14F-4D97-AF65-F5344CB8AC3E}">
        <p14:creationId xmlns:p14="http://schemas.microsoft.com/office/powerpoint/2010/main" val="81783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Integration</a:t>
            </a:r>
            <a:endParaRPr lang="en-US" dirty="0"/>
          </a:p>
        </p:txBody>
      </p:sp>
      <p:sp>
        <p:nvSpPr>
          <p:cNvPr id="5" name="Subtitle 4"/>
          <p:cNvSpPr>
            <a:spLocks noGrp="1"/>
          </p:cNvSpPr>
          <p:nvPr>
            <p:ph type="subTitle" idx="1"/>
          </p:nvPr>
        </p:nvSpPr>
        <p:spPr>
          <a:xfrm>
            <a:off x="1524000" y="3514356"/>
            <a:ext cx="9144000" cy="1655762"/>
          </a:xfrm>
        </p:spPr>
        <p:txBody>
          <a:bodyPr/>
          <a:lstStyle/>
          <a:p>
            <a:r>
              <a:rPr lang="en-US" dirty="0" smtClean="0"/>
              <a:t>Winning half the battle</a:t>
            </a:r>
            <a:endParaRPr lang="en-US" dirty="0"/>
          </a:p>
        </p:txBody>
      </p:sp>
    </p:spTree>
    <p:extLst>
      <p:ext uri="{BB962C8B-B14F-4D97-AF65-F5344CB8AC3E}">
        <p14:creationId xmlns:p14="http://schemas.microsoft.com/office/powerpoint/2010/main" val="102926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The Golden </a:t>
            </a:r>
            <a:r>
              <a:rPr lang="en-US" dirty="0" smtClean="0"/>
              <a:t>CI/CD </a:t>
            </a:r>
            <a:r>
              <a:rPr lang="en-US" dirty="0" smtClean="0"/>
              <a:t>Rule</a:t>
            </a:r>
            <a:endParaRPr lang="en-US" dirty="0"/>
          </a:p>
        </p:txBody>
      </p:sp>
      <p:sp>
        <p:nvSpPr>
          <p:cNvPr id="4" name="Subtitle 3"/>
          <p:cNvSpPr>
            <a:spLocks noGrp="1"/>
          </p:cNvSpPr>
          <p:nvPr>
            <p:ph type="body" idx="1"/>
          </p:nvPr>
        </p:nvSpPr>
        <p:spPr/>
        <p:txBody>
          <a:bodyPr anchor="ctr">
            <a:normAutofit/>
          </a:bodyPr>
          <a:lstStyle/>
          <a:p>
            <a:r>
              <a:rPr lang="en-US" sz="3200" dirty="0" smtClean="0"/>
              <a:t>Never login directly to deployment server hosts.  Always use a tool to deploy remotely.</a:t>
            </a:r>
            <a:endParaRPr lang="en-US" sz="3200" dirty="0"/>
          </a:p>
        </p:txBody>
      </p:sp>
    </p:spTree>
    <p:extLst>
      <p:ext uri="{BB962C8B-B14F-4D97-AF65-F5344CB8AC3E}">
        <p14:creationId xmlns:p14="http://schemas.microsoft.com/office/powerpoint/2010/main" val="422981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ll2017-SGACourse-Assignment2" id="{7C0E4BB9-0885-0E4B-A017-C0A06501A50B}" vid="{A8A34148-E44C-6943-8B9F-E81F0EA3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TotalTime>
  <Words>1725</Words>
  <Application>Microsoft Macintosh PowerPoint</Application>
  <PresentationFormat>Widescreen</PresentationFormat>
  <Paragraphs>221</Paragraphs>
  <Slides>34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Calibri Light</vt:lpstr>
      <vt:lpstr>Arial</vt:lpstr>
      <vt:lpstr>Office Theme</vt:lpstr>
      <vt:lpstr>Continuous Integration and Deployment with Apache Jenkins</vt:lpstr>
      <vt:lpstr>PowerPoint Presentation</vt:lpstr>
      <vt:lpstr>PowerPoint Presentation</vt:lpstr>
      <vt:lpstr>1000 Words about Previous Picture</vt:lpstr>
      <vt:lpstr>More Suggestions</vt:lpstr>
      <vt:lpstr>PowerPoint Presentation</vt:lpstr>
      <vt:lpstr>Continuous Integration and Deployment Pipeline</vt:lpstr>
      <vt:lpstr>Continuous Integration</vt:lpstr>
      <vt:lpstr>The Golden CI/CD Rule</vt:lpstr>
      <vt:lpstr>Assumptions for Continuous Integration</vt:lpstr>
      <vt:lpstr>Continuous Integration Cycle</vt:lpstr>
      <vt:lpstr>Continuous Integration</vt:lpstr>
      <vt:lpstr>Continuous Integration Practices</vt:lpstr>
      <vt:lpstr>CI Sequence</vt:lpstr>
      <vt:lpstr>Testing Microservices</vt:lpstr>
      <vt:lpstr>Choice #1: Build All Services</vt:lpstr>
      <vt:lpstr>Choice #2: Build and Test One Service at a Time</vt:lpstr>
      <vt:lpstr>Continuous Deployment</vt:lpstr>
      <vt:lpstr>Continuous Deployment</vt:lpstr>
      <vt:lpstr>PowerPoint Presentation</vt:lpstr>
      <vt:lpstr>Continuous Deployment Strategies</vt:lpstr>
      <vt:lpstr>Rolling update – Deploy without downtime</vt:lpstr>
      <vt:lpstr>Rolling update – Deploy without downtime</vt:lpstr>
      <vt:lpstr>Rolling update – Deploy without downtime</vt:lpstr>
      <vt:lpstr>Rolling update – Deploy without downtime</vt:lpstr>
      <vt:lpstr>Health Tracking – Catch deployment problems</vt:lpstr>
      <vt:lpstr>Health tracking – Catch deployment problems</vt:lpstr>
      <vt:lpstr>Health tracking – Catch deployment problems</vt:lpstr>
      <vt:lpstr>Health tracking – Catch deployment problems</vt:lpstr>
      <vt:lpstr>Using Apache Jenkins for Continuous Integration and Deployment</vt:lpstr>
      <vt:lpstr>What is Jenkins?</vt:lpstr>
      <vt:lpstr>The Jenkins Pipeline</vt:lpstr>
      <vt:lpstr>Jenkinsfile</vt:lpstr>
      <vt:lpstr>Some Problems to Solve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 Overview</dc:title>
  <dc:creator>Marlon Pierce</dc:creator>
  <cp:lastModifiedBy>Marlon Pierce</cp:lastModifiedBy>
  <cp:revision>88</cp:revision>
  <dcterms:created xsi:type="dcterms:W3CDTF">2017-09-05T13:07:15Z</dcterms:created>
  <dcterms:modified xsi:type="dcterms:W3CDTF">2017-09-07T18:25:15Z</dcterms:modified>
</cp:coreProperties>
</file>